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85" r:id="rId6"/>
    <p:sldMasterId id="2147483700" r:id="rId7"/>
    <p:sldMasterId id="2147483715" r:id="rId8"/>
    <p:sldMasterId id="2147483670" r:id="rId9"/>
  </p:sldMasterIdLst>
  <p:notesMasterIdLst>
    <p:notesMasterId r:id="rId19"/>
  </p:notesMasterIdLst>
  <p:handoutMasterIdLst>
    <p:handoutMasterId r:id="rId20"/>
  </p:handoutMasterIdLst>
  <p:sldIdLst>
    <p:sldId id="258" r:id="rId10"/>
    <p:sldId id="274" r:id="rId11"/>
    <p:sldId id="276" r:id="rId12"/>
    <p:sldId id="277" r:id="rId13"/>
    <p:sldId id="278" r:id="rId14"/>
    <p:sldId id="282" r:id="rId15"/>
    <p:sldId id="283" r:id="rId16"/>
    <p:sldId id="280" r:id="rId17"/>
    <p:sldId id="271" r:id="rId18"/>
  </p:sldIdLst>
  <p:sldSz cx="9144000" cy="5145088"/>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8">
          <p15:clr>
            <a:srgbClr val="A4A3A4"/>
          </p15:clr>
        </p15:guide>
        <p15:guide id="2" orient="horz" pos="260">
          <p15:clr>
            <a:srgbClr val="A4A3A4"/>
          </p15:clr>
        </p15:guide>
        <p15:guide id="3" pos="249">
          <p15:clr>
            <a:srgbClr val="A4A3A4"/>
          </p15:clr>
        </p15:guide>
        <p15:guide id="4" pos="551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4A1A"/>
    <a:srgbClr val="FFC000"/>
    <a:srgbClr val="381D59"/>
    <a:srgbClr val="ED7D31"/>
    <a:srgbClr val="A24CC8"/>
    <a:srgbClr val="003947"/>
    <a:srgbClr val="B2B2B2"/>
    <a:srgbClr val="878787"/>
    <a:srgbClr val="EDEDED"/>
    <a:srgbClr val="1D1D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1" autoAdjust="0"/>
    <p:restoredTop sz="68623" autoAdjust="0"/>
  </p:normalViewPr>
  <p:slideViewPr>
    <p:cSldViewPr snapToObjects="1" showGuides="1">
      <p:cViewPr>
        <p:scale>
          <a:sx n="90" d="100"/>
          <a:sy n="90" d="100"/>
        </p:scale>
        <p:origin x="2058" y="330"/>
      </p:cViewPr>
      <p:guideLst>
        <p:guide orient="horz" pos="2798"/>
        <p:guide orient="horz" pos="260"/>
        <p:guide pos="249"/>
        <p:guide pos="5511"/>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37" d="100"/>
          <a:sy n="37" d="100"/>
        </p:scale>
        <p:origin x="2458"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92CCA3DF-0B99-5E43-9C15-DACBCB5EC4FF}" type="datetimeFigureOut">
              <a:rPr lang="en-US" smtClean="0"/>
              <a:t>3/6/2019</a:t>
            </a:fld>
            <a:endParaRPr lang="en-US"/>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B7948FAF-B894-2D4F-A806-F3BA25A6D717}" type="slidenum">
              <a:rPr lang="en-US" smtClean="0"/>
              <a:t>‹#›</a:t>
            </a:fld>
            <a:endParaRPr lang="en-US"/>
          </a:p>
        </p:txBody>
      </p:sp>
    </p:spTree>
    <p:extLst>
      <p:ext uri="{BB962C8B-B14F-4D97-AF65-F5344CB8AC3E}">
        <p14:creationId xmlns:p14="http://schemas.microsoft.com/office/powerpoint/2010/main" val="956650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1B27CF05-4413-4AD3-94EA-528D074C6343}" type="datetimeFigureOut">
              <a:rPr lang="en-GB" smtClean="0"/>
              <a:pPr/>
              <a:t>06/03/2019</a:t>
            </a:fld>
            <a:endParaRPr lang="en-GB"/>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2A7FE96B-C588-418F-98DC-47D2BFF7ABEB}" type="slidenum">
              <a:rPr lang="en-GB" smtClean="0"/>
              <a:pPr/>
              <a:t>‹#›</a:t>
            </a:fld>
            <a:endParaRPr lang="en-GB"/>
          </a:p>
        </p:txBody>
      </p:sp>
    </p:spTree>
    <p:extLst>
      <p:ext uri="{BB962C8B-B14F-4D97-AF65-F5344CB8AC3E}">
        <p14:creationId xmlns:p14="http://schemas.microsoft.com/office/powerpoint/2010/main" val="2493717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7FE96B-C588-418F-98DC-47D2BFF7ABEB}" type="slidenum">
              <a:rPr lang="en-GB" smtClean="0"/>
              <a:pPr/>
              <a:t>1</a:t>
            </a:fld>
            <a:endParaRPr lang="en-GB"/>
          </a:p>
        </p:txBody>
      </p:sp>
    </p:spTree>
    <p:extLst>
      <p:ext uri="{BB962C8B-B14F-4D97-AF65-F5344CB8AC3E}">
        <p14:creationId xmlns:p14="http://schemas.microsoft.com/office/powerpoint/2010/main" val="325938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Question asked: ‘All in all, how satisfied or dissatisfied would you say you are with the way in which the</a:t>
            </a:r>
          </a:p>
          <a:p>
            <a:r>
              <a:rPr lang="en-GB" sz="1200" b="1" i="0" u="none" strike="noStrike" kern="1200" baseline="0" dirty="0">
                <a:solidFill>
                  <a:schemeClr val="tx1"/>
                </a:solidFill>
                <a:latin typeface="+mn-lt"/>
                <a:ea typeface="+mn-ea"/>
                <a:cs typeface="+mn-cs"/>
              </a:rPr>
              <a:t>National Health Service runs nowadays?’</a:t>
            </a:r>
          </a:p>
          <a:p>
            <a:r>
              <a:rPr lang="en-GB" sz="1200" b="0" i="0" u="none" strike="noStrike" kern="1200" baseline="0" dirty="0">
                <a:solidFill>
                  <a:schemeClr val="tx1"/>
                </a:solidFill>
                <a:latin typeface="+mn-lt"/>
                <a:ea typeface="+mn-ea"/>
                <a:cs typeface="+mn-cs"/>
              </a:rPr>
              <a:t>Notes: This question was not asked in 1985, 1988 and 1992; in 2018, n=2926; ‘Don’t know’ responses are</a:t>
            </a:r>
          </a:p>
          <a:p>
            <a:r>
              <a:rPr lang="en-GB" sz="1200" b="0" i="0" u="none" strike="noStrike" kern="1200" baseline="0" dirty="0">
                <a:solidFill>
                  <a:schemeClr val="tx1"/>
                </a:solidFill>
                <a:latin typeface="+mn-lt"/>
                <a:ea typeface="+mn-ea"/>
                <a:cs typeface="+mn-cs"/>
              </a:rPr>
              <a:t>not shown, in 2018 this response category was selected by less than 0.05 per cent of respondents.</a:t>
            </a:r>
          </a:p>
          <a:p>
            <a:r>
              <a:rPr lang="en-GB" sz="1200" b="0" i="0" u="none" strike="noStrike" kern="1200" baseline="0" dirty="0">
                <a:solidFill>
                  <a:schemeClr val="tx1"/>
                </a:solidFill>
                <a:latin typeface="+mn-lt"/>
                <a:ea typeface="+mn-ea"/>
                <a:cs typeface="+mn-cs"/>
              </a:rPr>
              <a:t>Source: The King’s Fund and Nuffield Trust analysis of </a:t>
            </a:r>
            <a:r>
              <a:rPr lang="en-GB" sz="1200" b="0" i="0" u="none" strike="noStrike" kern="1200" baseline="0" dirty="0" err="1">
                <a:solidFill>
                  <a:schemeClr val="tx1"/>
                </a:solidFill>
                <a:latin typeface="+mn-lt"/>
                <a:ea typeface="+mn-ea"/>
                <a:cs typeface="+mn-cs"/>
              </a:rPr>
              <a:t>NatCen</a:t>
            </a:r>
            <a:r>
              <a:rPr lang="en-GB" sz="1200" b="0" i="0" u="none" strike="noStrike" kern="1200" baseline="0" dirty="0">
                <a:solidFill>
                  <a:schemeClr val="tx1"/>
                </a:solidFill>
                <a:latin typeface="+mn-lt"/>
                <a:ea typeface="+mn-ea"/>
                <a:cs typeface="+mn-cs"/>
              </a:rPr>
              <a:t> Social Research’s BSA survey data</a:t>
            </a:r>
            <a:endParaRPr lang="en-GB" dirty="0"/>
          </a:p>
        </p:txBody>
      </p:sp>
      <p:sp>
        <p:nvSpPr>
          <p:cNvPr id="4" name="Slide Number Placeholder 3"/>
          <p:cNvSpPr>
            <a:spLocks noGrp="1"/>
          </p:cNvSpPr>
          <p:nvPr>
            <p:ph type="sldNum" sz="quarter" idx="10"/>
          </p:nvPr>
        </p:nvSpPr>
        <p:spPr/>
        <p:txBody>
          <a:bodyPr/>
          <a:lstStyle/>
          <a:p>
            <a:fld id="{2A7FE96B-C588-418F-98DC-47D2BFF7ABEB}" type="slidenum">
              <a:rPr lang="en-GB" smtClean="0"/>
              <a:pPr/>
              <a:t>2</a:t>
            </a:fld>
            <a:endParaRPr lang="en-GB"/>
          </a:p>
        </p:txBody>
      </p:sp>
    </p:spTree>
    <p:extLst>
      <p:ext uri="{BB962C8B-B14F-4D97-AF65-F5344CB8AC3E}">
        <p14:creationId xmlns:p14="http://schemas.microsoft.com/office/powerpoint/2010/main" val="3722806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Questions asked: GP satisfaction: ‘From your own experience, or from what you have heard, please say</a:t>
            </a:r>
          </a:p>
          <a:p>
            <a:r>
              <a:rPr lang="en-GB" sz="1200" b="1" i="0" u="none" strike="noStrike" kern="1200" baseline="0" dirty="0">
                <a:solidFill>
                  <a:schemeClr val="tx1"/>
                </a:solidFill>
                <a:latin typeface="+mn-lt"/>
                <a:ea typeface="+mn-ea"/>
                <a:cs typeface="+mn-cs"/>
              </a:rPr>
              <a:t>how satisfied or dissatisfied you are with the way in which each of these parts of the National Health</a:t>
            </a:r>
          </a:p>
          <a:p>
            <a:r>
              <a:rPr lang="en-GB" sz="1200" b="1" i="0" u="none" strike="noStrike" kern="1200" baseline="0" dirty="0">
                <a:solidFill>
                  <a:schemeClr val="tx1"/>
                </a:solidFill>
                <a:latin typeface="+mn-lt"/>
                <a:ea typeface="+mn-ea"/>
                <a:cs typeface="+mn-cs"/>
              </a:rPr>
              <a:t>Service runs nowadays. First, local doctors or GPs?’ </a:t>
            </a:r>
            <a:r>
              <a:rPr lang="en-GB" sz="1200" b="0" i="0" u="none" strike="noStrike" kern="1200" baseline="0" dirty="0">
                <a:solidFill>
                  <a:schemeClr val="tx1"/>
                </a:solidFill>
                <a:latin typeface="+mn-lt"/>
                <a:ea typeface="+mn-ea"/>
                <a:cs typeface="+mn-cs"/>
              </a:rPr>
              <a:t>This question was not asked in 1984, 1985, 1988,</a:t>
            </a:r>
          </a:p>
          <a:p>
            <a:r>
              <a:rPr lang="en-GB" sz="1200" b="0" i="0" u="none" strike="noStrike" kern="1200" baseline="0" dirty="0">
                <a:solidFill>
                  <a:schemeClr val="tx1"/>
                </a:solidFill>
                <a:latin typeface="+mn-lt"/>
                <a:ea typeface="+mn-ea"/>
                <a:cs typeface="+mn-cs"/>
              </a:rPr>
              <a:t>1992 and 1997</a:t>
            </a:r>
            <a:r>
              <a:rPr lang="en-GB" sz="1200" b="1" i="0" u="none" strike="noStrike" kern="1200" baseline="0" dirty="0">
                <a:solidFill>
                  <a:schemeClr val="tx1"/>
                </a:solidFill>
                <a:latin typeface="+mn-lt"/>
                <a:ea typeface="+mn-ea"/>
                <a:cs typeface="+mn-cs"/>
              </a:rPr>
              <a:t>; NHS dentistry satisfaction: …National Health Service dentists?’ </a:t>
            </a:r>
            <a:r>
              <a:rPr lang="en-GB" sz="1200" b="0" i="0" u="none" strike="noStrike" kern="1200" baseline="0" dirty="0">
                <a:solidFill>
                  <a:schemeClr val="tx1"/>
                </a:solidFill>
                <a:latin typeface="+mn-lt"/>
                <a:ea typeface="+mn-ea"/>
                <a:cs typeface="+mn-cs"/>
              </a:rPr>
              <a:t>This question was not</a:t>
            </a:r>
          </a:p>
          <a:p>
            <a:r>
              <a:rPr lang="en-GB" sz="1200" b="0" i="0" u="none" strike="noStrike" kern="1200" baseline="0" dirty="0">
                <a:solidFill>
                  <a:schemeClr val="tx1"/>
                </a:solidFill>
                <a:latin typeface="+mn-lt"/>
                <a:ea typeface="+mn-ea"/>
                <a:cs typeface="+mn-cs"/>
              </a:rPr>
              <a:t>asked in 1984, 1985, 1988, 1992 and 1997</a:t>
            </a:r>
            <a:r>
              <a:rPr lang="en-GB" sz="1200" b="1" i="0" u="none" strike="noStrike" kern="1200" baseline="0" dirty="0">
                <a:solidFill>
                  <a:schemeClr val="tx1"/>
                </a:solidFill>
                <a:latin typeface="+mn-lt"/>
                <a:ea typeface="+mn-ea"/>
                <a:cs typeface="+mn-cs"/>
              </a:rPr>
              <a:t>; Overall satisfaction: ‘All in all, how satisfied or dissatisfied</a:t>
            </a:r>
          </a:p>
          <a:p>
            <a:r>
              <a:rPr lang="en-GB" sz="1200" b="1" i="0" u="none" strike="noStrike" kern="1200" baseline="0" dirty="0">
                <a:solidFill>
                  <a:schemeClr val="tx1"/>
                </a:solidFill>
                <a:latin typeface="+mn-lt"/>
                <a:ea typeface="+mn-ea"/>
                <a:cs typeface="+mn-cs"/>
              </a:rPr>
              <a:t>would you say you are with the way in which the National Health Service runs nowadays?’ </a:t>
            </a:r>
            <a:r>
              <a:rPr lang="en-GB" sz="1200" b="0" i="0" u="none" strike="noStrike" kern="1200" baseline="0" dirty="0">
                <a:solidFill>
                  <a:schemeClr val="tx1"/>
                </a:solidFill>
                <a:latin typeface="+mn-lt"/>
                <a:ea typeface="+mn-ea"/>
                <a:cs typeface="+mn-cs"/>
              </a:rPr>
              <a:t>This question</a:t>
            </a:r>
          </a:p>
          <a:p>
            <a:r>
              <a:rPr lang="en-GB" sz="1200" b="0" i="0" u="none" strike="noStrike" kern="1200" baseline="0" dirty="0">
                <a:solidFill>
                  <a:schemeClr val="tx1"/>
                </a:solidFill>
                <a:latin typeface="+mn-lt"/>
                <a:ea typeface="+mn-ea"/>
                <a:cs typeface="+mn-cs"/>
              </a:rPr>
              <a:t>was not asked in 1985, 1988 and 1992.</a:t>
            </a:r>
          </a:p>
          <a:p>
            <a:r>
              <a:rPr lang="en-GB" sz="1200" b="0" i="0" u="none" strike="noStrike" kern="1200" baseline="0" dirty="0">
                <a:solidFill>
                  <a:schemeClr val="tx1"/>
                </a:solidFill>
                <a:latin typeface="+mn-lt"/>
                <a:ea typeface="+mn-ea"/>
                <a:cs typeface="+mn-cs"/>
              </a:rPr>
              <a:t>Source: The King’s Fund and Nuffield Trust analysis of </a:t>
            </a:r>
            <a:r>
              <a:rPr lang="en-GB" sz="1200" b="0" i="0" u="none" strike="noStrike" kern="1200" baseline="0" dirty="0" err="1">
                <a:solidFill>
                  <a:schemeClr val="tx1"/>
                </a:solidFill>
                <a:latin typeface="+mn-lt"/>
                <a:ea typeface="+mn-ea"/>
                <a:cs typeface="+mn-cs"/>
              </a:rPr>
              <a:t>NatCen</a:t>
            </a:r>
            <a:r>
              <a:rPr lang="en-GB" sz="1200" b="0" i="0" u="none" strike="noStrike" kern="1200" baseline="0" dirty="0">
                <a:solidFill>
                  <a:schemeClr val="tx1"/>
                </a:solidFill>
                <a:latin typeface="+mn-lt"/>
                <a:ea typeface="+mn-ea"/>
                <a:cs typeface="+mn-cs"/>
              </a:rPr>
              <a:t> Social Research’s BSA survey data</a:t>
            </a:r>
            <a:endParaRPr lang="en-GB" dirty="0"/>
          </a:p>
        </p:txBody>
      </p:sp>
      <p:sp>
        <p:nvSpPr>
          <p:cNvPr id="4" name="Slide Number Placeholder 3"/>
          <p:cNvSpPr>
            <a:spLocks noGrp="1"/>
          </p:cNvSpPr>
          <p:nvPr>
            <p:ph type="sldNum" sz="quarter" idx="10"/>
          </p:nvPr>
        </p:nvSpPr>
        <p:spPr/>
        <p:txBody>
          <a:bodyPr/>
          <a:lstStyle/>
          <a:p>
            <a:fld id="{2A7FE96B-C588-418F-98DC-47D2BFF7ABEB}" type="slidenum">
              <a:rPr lang="en-GB" smtClean="0"/>
              <a:pPr/>
              <a:t>3</a:t>
            </a:fld>
            <a:endParaRPr lang="en-GB"/>
          </a:p>
        </p:txBody>
      </p:sp>
    </p:spTree>
    <p:extLst>
      <p:ext uri="{BB962C8B-B14F-4D97-AF65-F5344CB8AC3E}">
        <p14:creationId xmlns:p14="http://schemas.microsoft.com/office/powerpoint/2010/main" val="1048569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Social care satisfaction: Questions asked: ‘And how satisfied or dissatisfied are you with social care</a:t>
            </a:r>
          </a:p>
          <a:p>
            <a:r>
              <a:rPr lang="en-GB" sz="1200" b="1" i="0" u="none" strike="noStrike" kern="1200" baseline="0" dirty="0">
                <a:solidFill>
                  <a:schemeClr val="tx1"/>
                </a:solidFill>
                <a:latin typeface="+mn-lt"/>
                <a:ea typeface="+mn-ea"/>
                <a:cs typeface="+mn-cs"/>
              </a:rPr>
              <a:t>provided by local authorities for people who cannot look after themselves because of illness, disability or</a:t>
            </a:r>
          </a:p>
          <a:p>
            <a:r>
              <a:rPr lang="en-GB" sz="1200" b="1" i="0" u="none" strike="noStrike" kern="1200" baseline="0" dirty="0">
                <a:solidFill>
                  <a:schemeClr val="tx1"/>
                </a:solidFill>
                <a:latin typeface="+mn-lt"/>
                <a:ea typeface="+mn-ea"/>
                <a:cs typeface="+mn-cs"/>
              </a:rPr>
              <a:t>old age?’ </a:t>
            </a:r>
            <a:r>
              <a:rPr lang="en-GB" sz="1200" b="0" i="0" u="none" strike="noStrike" kern="1200" baseline="0" dirty="0">
                <a:solidFill>
                  <a:schemeClr val="tx1"/>
                </a:solidFill>
                <a:latin typeface="+mn-lt"/>
                <a:ea typeface="+mn-ea"/>
                <a:cs typeface="+mn-cs"/>
              </a:rPr>
              <a:t>[2012–2018]</a:t>
            </a:r>
            <a:r>
              <a:rPr lang="en-GB" sz="1200" b="1" i="0" u="none" strike="noStrike" kern="1200" baseline="0" dirty="0">
                <a:solidFill>
                  <a:schemeClr val="tx1"/>
                </a:solidFill>
                <a:latin typeface="+mn-lt"/>
                <a:ea typeface="+mn-ea"/>
                <a:cs typeface="+mn-cs"/>
              </a:rPr>
              <a:t>, ‘At some point in their lives people can need regular help looking after themselves</a:t>
            </a:r>
          </a:p>
          <a:p>
            <a:r>
              <a:rPr lang="en-GB" sz="1200" b="1" i="0" u="none" strike="noStrike" kern="1200" baseline="0" dirty="0">
                <a:solidFill>
                  <a:schemeClr val="tx1"/>
                </a:solidFill>
                <a:latin typeface="+mn-lt"/>
                <a:ea typeface="+mn-ea"/>
                <a:cs typeface="+mn-cs"/>
              </a:rPr>
              <a:t>because of illness, disability or old age… From your own experience, or from what you have heard, please</a:t>
            </a:r>
          </a:p>
          <a:p>
            <a:r>
              <a:rPr lang="en-GB" sz="1200" b="1" i="0" u="none" strike="noStrike" kern="1200" baseline="0" dirty="0">
                <a:solidFill>
                  <a:schemeClr val="tx1"/>
                </a:solidFill>
                <a:latin typeface="+mn-lt"/>
                <a:ea typeface="+mn-ea"/>
                <a:cs typeface="+mn-cs"/>
              </a:rPr>
              <a:t>say how satisfied or dissatisfied you are with the services provided to people who need this kind of</a:t>
            </a:r>
          </a:p>
          <a:p>
            <a:r>
              <a:rPr lang="en-GB" sz="1200" b="1" i="0" u="none" strike="noStrike" kern="1200" baseline="0" dirty="0">
                <a:solidFill>
                  <a:schemeClr val="tx1"/>
                </a:solidFill>
                <a:latin typeface="+mn-lt"/>
                <a:ea typeface="+mn-ea"/>
                <a:cs typeface="+mn-cs"/>
              </a:rPr>
              <a:t>regular help with looking after themselves, whose family cannot provide it?’ </a:t>
            </a:r>
            <a:r>
              <a:rPr lang="en-GB" sz="1200" b="0" i="0" u="none" strike="noStrike" kern="1200" baseline="0" dirty="0">
                <a:solidFill>
                  <a:schemeClr val="tx1"/>
                </a:solidFill>
                <a:latin typeface="+mn-lt"/>
                <a:ea typeface="+mn-ea"/>
                <a:cs typeface="+mn-cs"/>
              </a:rPr>
              <a:t>[2005, 2007]. Question not</a:t>
            </a:r>
          </a:p>
          <a:p>
            <a:r>
              <a:rPr lang="en-GB" sz="1200" b="0" i="0" u="none" strike="noStrike" kern="1200" baseline="0" dirty="0">
                <a:solidFill>
                  <a:schemeClr val="tx1"/>
                </a:solidFill>
                <a:latin typeface="+mn-lt"/>
                <a:ea typeface="+mn-ea"/>
                <a:cs typeface="+mn-cs"/>
              </a:rPr>
              <a:t>asked 2006 and 2008–2011.</a:t>
            </a:r>
          </a:p>
          <a:p>
            <a:r>
              <a:rPr lang="en-GB" sz="1200" b="1" i="0" u="none" strike="noStrike" kern="1200" baseline="0" dirty="0">
                <a:solidFill>
                  <a:schemeClr val="tx1"/>
                </a:solidFill>
                <a:latin typeface="+mn-lt"/>
                <a:ea typeface="+mn-ea"/>
                <a:cs typeface="+mn-cs"/>
              </a:rPr>
              <a:t>Overall satisfaction: ‘All in all, how satisfied or dissatisfied would you say you are with the way in which</a:t>
            </a:r>
          </a:p>
          <a:p>
            <a:r>
              <a:rPr lang="en-GB" sz="1200" b="1" i="0" u="none" strike="noStrike" kern="1200" baseline="0" dirty="0">
                <a:solidFill>
                  <a:schemeClr val="tx1"/>
                </a:solidFill>
                <a:latin typeface="+mn-lt"/>
                <a:ea typeface="+mn-ea"/>
                <a:cs typeface="+mn-cs"/>
              </a:rPr>
              <a:t>the National Health Service runs nowadays?’</a:t>
            </a:r>
          </a:p>
          <a:p>
            <a:r>
              <a:rPr lang="en-GB" sz="1200" b="0" i="0" u="none" strike="noStrike" kern="1200" baseline="0" dirty="0">
                <a:solidFill>
                  <a:schemeClr val="tx1"/>
                </a:solidFill>
                <a:latin typeface="+mn-lt"/>
                <a:ea typeface="+mn-ea"/>
                <a:cs typeface="+mn-cs"/>
              </a:rPr>
              <a:t>Source: The King’s Fund and Nuffield Trust analysis of </a:t>
            </a:r>
            <a:r>
              <a:rPr lang="en-GB" sz="1200" b="0" i="0" u="none" strike="noStrike" kern="1200" baseline="0" dirty="0" err="1">
                <a:solidFill>
                  <a:schemeClr val="tx1"/>
                </a:solidFill>
                <a:latin typeface="+mn-lt"/>
                <a:ea typeface="+mn-ea"/>
                <a:cs typeface="+mn-cs"/>
              </a:rPr>
              <a:t>NatCen</a:t>
            </a:r>
            <a:r>
              <a:rPr lang="en-GB" sz="1200" b="0" i="0" u="none" strike="noStrike" kern="1200" baseline="0" dirty="0">
                <a:solidFill>
                  <a:schemeClr val="tx1"/>
                </a:solidFill>
                <a:latin typeface="+mn-lt"/>
                <a:ea typeface="+mn-ea"/>
                <a:cs typeface="+mn-cs"/>
              </a:rPr>
              <a:t> Social Research’s BSA survey data</a:t>
            </a:r>
            <a:endParaRPr lang="en-GB" dirty="0"/>
          </a:p>
        </p:txBody>
      </p:sp>
      <p:sp>
        <p:nvSpPr>
          <p:cNvPr id="4" name="Slide Number Placeholder 3"/>
          <p:cNvSpPr>
            <a:spLocks noGrp="1"/>
          </p:cNvSpPr>
          <p:nvPr>
            <p:ph type="sldNum" sz="quarter" idx="10"/>
          </p:nvPr>
        </p:nvSpPr>
        <p:spPr/>
        <p:txBody>
          <a:bodyPr/>
          <a:lstStyle/>
          <a:p>
            <a:fld id="{2A7FE96B-C588-418F-98DC-47D2BFF7ABEB}" type="slidenum">
              <a:rPr lang="en-GB" smtClean="0"/>
              <a:pPr/>
              <a:t>4</a:t>
            </a:fld>
            <a:endParaRPr lang="en-GB"/>
          </a:p>
        </p:txBody>
      </p:sp>
    </p:spTree>
    <p:extLst>
      <p:ext uri="{BB962C8B-B14F-4D97-AF65-F5344CB8AC3E}">
        <p14:creationId xmlns:p14="http://schemas.microsoft.com/office/powerpoint/2010/main" val="271076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Questions asked: ‘From your own experience, or from what you have heard, please say how satisfied</a:t>
            </a:r>
          </a:p>
          <a:p>
            <a:r>
              <a:rPr lang="en-GB" sz="1200" b="1" i="0" u="none" strike="noStrike" kern="1200" baseline="0" dirty="0">
                <a:solidFill>
                  <a:schemeClr val="tx1"/>
                </a:solidFill>
                <a:latin typeface="+mn-lt"/>
                <a:ea typeface="+mn-ea"/>
                <a:cs typeface="+mn-cs"/>
              </a:rPr>
              <a:t>or dissatisfied you are with the way in which each of these parts of the National Health Service runs</a:t>
            </a:r>
          </a:p>
          <a:p>
            <a:r>
              <a:rPr lang="en-GB" sz="1200" b="1" i="0" u="none" strike="noStrike" kern="1200" baseline="0" dirty="0">
                <a:solidFill>
                  <a:schemeClr val="tx1"/>
                </a:solidFill>
                <a:latin typeface="+mn-lt"/>
                <a:ea typeface="+mn-ea"/>
                <a:cs typeface="+mn-cs"/>
              </a:rPr>
              <a:t>nowadays… being in hospital as an inpatient?… attending hospital as an outpatient?… accident and</a:t>
            </a:r>
          </a:p>
          <a:p>
            <a:r>
              <a:rPr lang="en-GB" sz="1200" b="1" i="0" u="none" strike="noStrike" kern="1200" baseline="0" dirty="0">
                <a:solidFill>
                  <a:schemeClr val="tx1"/>
                </a:solidFill>
                <a:latin typeface="+mn-lt"/>
                <a:ea typeface="+mn-ea"/>
                <a:cs typeface="+mn-cs"/>
              </a:rPr>
              <a:t>emergency departments?’</a:t>
            </a:r>
            <a:r>
              <a:rPr lang="en-GB" sz="1200" b="0" i="0" u="none" strike="noStrike" kern="1200" baseline="0" dirty="0">
                <a:solidFill>
                  <a:schemeClr val="tx1"/>
                </a:solidFill>
                <a:latin typeface="+mn-lt"/>
                <a:ea typeface="+mn-ea"/>
                <a:cs typeface="+mn-cs"/>
              </a:rPr>
              <a:t>; Overall satisfaction: </a:t>
            </a:r>
            <a:r>
              <a:rPr lang="en-GB" sz="1200" b="1" i="0" u="none" strike="noStrike" kern="1200" baseline="0" dirty="0">
                <a:solidFill>
                  <a:schemeClr val="tx1"/>
                </a:solidFill>
                <a:latin typeface="+mn-lt"/>
                <a:ea typeface="+mn-ea"/>
                <a:cs typeface="+mn-cs"/>
              </a:rPr>
              <a:t>‘All in all, how satisfied or dissatisfied would you say</a:t>
            </a:r>
          </a:p>
          <a:p>
            <a:r>
              <a:rPr lang="en-GB" sz="1200" b="1" i="0" u="none" strike="noStrike" kern="1200" baseline="0" dirty="0">
                <a:solidFill>
                  <a:schemeClr val="tx1"/>
                </a:solidFill>
                <a:latin typeface="+mn-lt"/>
                <a:ea typeface="+mn-ea"/>
                <a:cs typeface="+mn-cs"/>
              </a:rPr>
              <a:t>you are with the way in which the National Health Service runs nowadays?’</a:t>
            </a:r>
          </a:p>
          <a:p>
            <a:r>
              <a:rPr lang="en-GB" sz="1200" b="0" i="0" u="none" strike="noStrike" kern="1200" baseline="0" dirty="0">
                <a:solidFill>
                  <a:schemeClr val="tx1"/>
                </a:solidFill>
                <a:latin typeface="+mn-lt"/>
                <a:ea typeface="+mn-ea"/>
                <a:cs typeface="+mn-cs"/>
              </a:rPr>
              <a:t>Questions about outpatients, inpatients and the NHS overall were not asked in 1984, 1985, 1988, 1992;</a:t>
            </a:r>
          </a:p>
          <a:p>
            <a:r>
              <a:rPr lang="en-GB" sz="1200" b="0" i="0" u="none" strike="noStrike" kern="1200" baseline="0" dirty="0">
                <a:solidFill>
                  <a:schemeClr val="tx1"/>
                </a:solidFill>
                <a:latin typeface="+mn-lt"/>
                <a:ea typeface="+mn-ea"/>
                <a:cs typeface="+mn-cs"/>
              </a:rPr>
              <a:t>questions on outpatients and inpatients were not asked in 1997; questions on accident and emergency</a:t>
            </a:r>
          </a:p>
          <a:p>
            <a:r>
              <a:rPr lang="en-GB" sz="1200" b="0" i="0" u="none" strike="noStrike" kern="1200" baseline="0" dirty="0">
                <a:solidFill>
                  <a:schemeClr val="tx1"/>
                </a:solidFill>
                <a:latin typeface="+mn-lt"/>
                <a:ea typeface="+mn-ea"/>
                <a:cs typeface="+mn-cs"/>
              </a:rPr>
              <a:t>were first asked in 1999.</a:t>
            </a:r>
          </a:p>
          <a:p>
            <a:r>
              <a:rPr lang="en-GB" sz="1200" b="0" i="0" u="none" strike="noStrike" kern="1200" baseline="0" dirty="0">
                <a:solidFill>
                  <a:schemeClr val="tx1"/>
                </a:solidFill>
                <a:latin typeface="+mn-lt"/>
                <a:ea typeface="+mn-ea"/>
                <a:cs typeface="+mn-cs"/>
              </a:rPr>
              <a:t>Source: The King’s Fund and Nuffield Trust analysis of </a:t>
            </a:r>
            <a:r>
              <a:rPr lang="en-GB" sz="1200" b="0" i="0" u="none" strike="noStrike" kern="1200" baseline="0" dirty="0" err="1">
                <a:solidFill>
                  <a:schemeClr val="tx1"/>
                </a:solidFill>
                <a:latin typeface="+mn-lt"/>
                <a:ea typeface="+mn-ea"/>
                <a:cs typeface="+mn-cs"/>
              </a:rPr>
              <a:t>NatCen</a:t>
            </a:r>
            <a:r>
              <a:rPr lang="en-GB" sz="1200" b="0" i="0" u="none" strike="noStrike" kern="1200" baseline="0" dirty="0">
                <a:solidFill>
                  <a:schemeClr val="tx1"/>
                </a:solidFill>
                <a:latin typeface="+mn-lt"/>
                <a:ea typeface="+mn-ea"/>
                <a:cs typeface="+mn-cs"/>
              </a:rPr>
              <a:t> Social Research’s BSA survey data</a:t>
            </a:r>
            <a:endParaRPr lang="en-GB" dirty="0"/>
          </a:p>
        </p:txBody>
      </p:sp>
      <p:sp>
        <p:nvSpPr>
          <p:cNvPr id="4" name="Slide Number Placeholder 3"/>
          <p:cNvSpPr>
            <a:spLocks noGrp="1"/>
          </p:cNvSpPr>
          <p:nvPr>
            <p:ph type="sldNum" sz="quarter" idx="10"/>
          </p:nvPr>
        </p:nvSpPr>
        <p:spPr/>
        <p:txBody>
          <a:bodyPr/>
          <a:lstStyle/>
          <a:p>
            <a:fld id="{2A7FE96B-C588-418F-98DC-47D2BFF7ABEB}" type="slidenum">
              <a:rPr lang="en-GB" smtClean="0"/>
              <a:pPr/>
              <a:t>5</a:t>
            </a:fld>
            <a:endParaRPr lang="en-GB"/>
          </a:p>
        </p:txBody>
      </p:sp>
    </p:spTree>
    <p:extLst>
      <p:ext uri="{BB962C8B-B14F-4D97-AF65-F5344CB8AC3E}">
        <p14:creationId xmlns:p14="http://schemas.microsoft.com/office/powerpoint/2010/main" val="3319174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Questions asked: ‘From your own experience, or from what you have heard, please say how satisfied</a:t>
            </a:r>
          </a:p>
          <a:p>
            <a:r>
              <a:rPr lang="en-GB" sz="1200" b="1" i="0" u="none" strike="noStrike" kern="1200" baseline="0" dirty="0">
                <a:solidFill>
                  <a:schemeClr val="tx1"/>
                </a:solidFill>
                <a:latin typeface="+mn-lt"/>
                <a:ea typeface="+mn-ea"/>
                <a:cs typeface="+mn-cs"/>
              </a:rPr>
              <a:t>or dissatisfied you are with the way in which each of these parts of the National Health Service runs</a:t>
            </a:r>
          </a:p>
          <a:p>
            <a:r>
              <a:rPr lang="en-GB" sz="1200" b="1" i="0" u="none" strike="noStrike" kern="1200" baseline="0" dirty="0">
                <a:solidFill>
                  <a:schemeClr val="tx1"/>
                </a:solidFill>
                <a:latin typeface="+mn-lt"/>
                <a:ea typeface="+mn-ea"/>
                <a:cs typeface="+mn-cs"/>
              </a:rPr>
              <a:t>nowadays. First, local doctors or GPs?… National Health Service dentists?’ …being in hospital as an</a:t>
            </a:r>
          </a:p>
          <a:p>
            <a:r>
              <a:rPr lang="en-GB" sz="1200" b="1" i="0" u="none" strike="noStrike" kern="1200" baseline="0" dirty="0">
                <a:solidFill>
                  <a:schemeClr val="tx1"/>
                </a:solidFill>
                <a:latin typeface="+mn-lt"/>
                <a:ea typeface="+mn-ea"/>
                <a:cs typeface="+mn-cs"/>
              </a:rPr>
              <a:t>inpatient?… attending hospital as an outpatient?… accident and emergency departments?’ ‘And how</a:t>
            </a:r>
          </a:p>
          <a:p>
            <a:r>
              <a:rPr lang="en-GB" sz="1200" b="1" i="0" u="none" strike="noStrike" kern="1200" baseline="0" dirty="0">
                <a:solidFill>
                  <a:schemeClr val="tx1"/>
                </a:solidFill>
                <a:latin typeface="+mn-lt"/>
                <a:ea typeface="+mn-ea"/>
                <a:cs typeface="+mn-cs"/>
              </a:rPr>
              <a:t>satisfied or dissatisfied are you with social care provided by local authorities for people who cannot look</a:t>
            </a:r>
          </a:p>
          <a:p>
            <a:r>
              <a:rPr lang="en-GB" sz="1200" b="1" i="0" u="none" strike="noStrike" kern="1200" baseline="0" dirty="0">
                <a:solidFill>
                  <a:schemeClr val="tx1"/>
                </a:solidFill>
                <a:latin typeface="+mn-lt"/>
                <a:ea typeface="+mn-ea"/>
                <a:cs typeface="+mn-cs"/>
              </a:rPr>
              <a:t>after themselves because of illness, disability or old age?’</a:t>
            </a:r>
            <a:r>
              <a:rPr lang="en-GB" sz="1200" b="0" i="0" u="none" strike="noStrike" kern="1200" baseline="0" dirty="0">
                <a:solidFill>
                  <a:schemeClr val="tx1"/>
                </a:solidFill>
                <a:latin typeface="+mn-lt"/>
                <a:ea typeface="+mn-ea"/>
                <a:cs typeface="+mn-cs"/>
              </a:rPr>
              <a:t>; Overall satisfaction: </a:t>
            </a:r>
            <a:r>
              <a:rPr lang="en-GB" sz="1200" b="1" i="0" u="none" strike="noStrike" kern="1200" baseline="0" dirty="0">
                <a:solidFill>
                  <a:schemeClr val="tx1"/>
                </a:solidFill>
                <a:latin typeface="+mn-lt"/>
                <a:ea typeface="+mn-ea"/>
                <a:cs typeface="+mn-cs"/>
              </a:rPr>
              <a:t>‘All in all, how satisfied or</a:t>
            </a:r>
          </a:p>
          <a:p>
            <a:r>
              <a:rPr lang="en-GB" sz="1200" b="1" i="0" u="none" strike="noStrike" kern="1200" baseline="0" dirty="0">
                <a:solidFill>
                  <a:schemeClr val="tx1"/>
                </a:solidFill>
                <a:latin typeface="+mn-lt"/>
                <a:ea typeface="+mn-ea"/>
                <a:cs typeface="+mn-cs"/>
              </a:rPr>
              <a:t>dissatisfied would you say you are with the way in which the National Health Service runs nowadays?’</a:t>
            </a:r>
          </a:p>
          <a:p>
            <a:r>
              <a:rPr lang="en-GB" sz="1200" b="0" i="0" u="none" strike="noStrike" kern="1200" baseline="0" dirty="0">
                <a:solidFill>
                  <a:schemeClr val="tx1"/>
                </a:solidFill>
                <a:latin typeface="+mn-lt"/>
                <a:ea typeface="+mn-ea"/>
                <a:cs typeface="+mn-cs"/>
              </a:rPr>
              <a:t>Source: The King’s Fund and Nuffield Trust analysis of </a:t>
            </a:r>
            <a:r>
              <a:rPr lang="en-GB" sz="1200" b="0" i="0" u="none" strike="noStrike" kern="1200" baseline="0" dirty="0" err="1">
                <a:solidFill>
                  <a:schemeClr val="tx1"/>
                </a:solidFill>
                <a:latin typeface="+mn-lt"/>
                <a:ea typeface="+mn-ea"/>
                <a:cs typeface="+mn-cs"/>
              </a:rPr>
              <a:t>NatCen</a:t>
            </a:r>
            <a:r>
              <a:rPr lang="en-GB" sz="1200" b="0" i="0" u="none" strike="noStrike" kern="1200" baseline="0" dirty="0">
                <a:solidFill>
                  <a:schemeClr val="tx1"/>
                </a:solidFill>
                <a:latin typeface="+mn-lt"/>
                <a:ea typeface="+mn-ea"/>
                <a:cs typeface="+mn-cs"/>
              </a:rPr>
              <a:t> Social Research’s BSA survey data</a:t>
            </a:r>
            <a:endParaRPr lang="en-GB" dirty="0"/>
          </a:p>
        </p:txBody>
      </p:sp>
      <p:sp>
        <p:nvSpPr>
          <p:cNvPr id="4" name="Slide Number Placeholder 3"/>
          <p:cNvSpPr>
            <a:spLocks noGrp="1"/>
          </p:cNvSpPr>
          <p:nvPr>
            <p:ph type="sldNum" sz="quarter" idx="10"/>
          </p:nvPr>
        </p:nvSpPr>
        <p:spPr/>
        <p:txBody>
          <a:bodyPr/>
          <a:lstStyle/>
          <a:p>
            <a:fld id="{2A7FE96B-C588-418F-98DC-47D2BFF7ABEB}" type="slidenum">
              <a:rPr lang="en-GB" smtClean="0"/>
              <a:pPr/>
              <a:t>6</a:t>
            </a:fld>
            <a:endParaRPr lang="en-GB"/>
          </a:p>
        </p:txBody>
      </p:sp>
    </p:spTree>
    <p:extLst>
      <p:ext uri="{BB962C8B-B14F-4D97-AF65-F5344CB8AC3E}">
        <p14:creationId xmlns:p14="http://schemas.microsoft.com/office/powerpoint/2010/main" val="2403100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Question asked: ‘You said you are satisfied with the way in which the National Health Service runs</a:t>
            </a:r>
          </a:p>
          <a:p>
            <a:r>
              <a:rPr lang="en-GB" sz="1200" b="1" i="0" u="none" strike="noStrike" kern="1200" baseline="0" dirty="0">
                <a:solidFill>
                  <a:schemeClr val="tx1"/>
                </a:solidFill>
                <a:latin typeface="+mn-lt"/>
                <a:ea typeface="+mn-ea"/>
                <a:cs typeface="+mn-cs"/>
              </a:rPr>
              <a:t>nowadays. Why do you say that? You can choose up to three answers.’ </a:t>
            </a:r>
            <a:r>
              <a:rPr lang="en-GB" sz="1200" b="0" i="0" u="none" strike="noStrike" kern="1200" baseline="0" dirty="0">
                <a:solidFill>
                  <a:schemeClr val="tx1"/>
                </a:solidFill>
                <a:latin typeface="+mn-lt"/>
                <a:ea typeface="+mn-ea"/>
                <a:cs typeface="+mn-cs"/>
              </a:rPr>
              <a:t>(Options presented on a card).</a:t>
            </a:r>
          </a:p>
          <a:p>
            <a:r>
              <a:rPr lang="en-GB" sz="1200" b="0" i="0" u="none" strike="noStrike" kern="1200" baseline="0" dirty="0">
                <a:solidFill>
                  <a:schemeClr val="tx1"/>
                </a:solidFill>
                <a:latin typeface="+mn-lt"/>
                <a:ea typeface="+mn-ea"/>
                <a:cs typeface="+mn-cs"/>
              </a:rPr>
              <a:t>This question was asked of a random third of those who said they were ‘quite’ or ‘very’ satisfied with</a:t>
            </a:r>
          </a:p>
          <a:p>
            <a:r>
              <a:rPr lang="en-GB" sz="1200" b="0" i="0" u="none" strike="noStrike" kern="1200" baseline="0" dirty="0">
                <a:solidFill>
                  <a:schemeClr val="tx1"/>
                </a:solidFill>
                <a:latin typeface="+mn-lt"/>
                <a:ea typeface="+mn-ea"/>
                <a:cs typeface="+mn-cs"/>
              </a:rPr>
              <a:t>the way the NHS runs nowadays</a:t>
            </a:r>
          </a:p>
          <a:p>
            <a:r>
              <a:rPr lang="en-GB" sz="1200" b="0" i="0" u="none" strike="noStrike" kern="1200" baseline="0" dirty="0">
                <a:solidFill>
                  <a:schemeClr val="tx1"/>
                </a:solidFill>
                <a:latin typeface="+mn-lt"/>
                <a:ea typeface="+mn-ea"/>
                <a:cs typeface="+mn-cs"/>
              </a:rPr>
              <a:t>Source: The King’s Fund and Nuffield Trust analysis of </a:t>
            </a:r>
            <a:r>
              <a:rPr lang="en-GB" sz="1200" b="0" i="0" u="none" strike="noStrike" kern="1200" baseline="0" dirty="0" err="1">
                <a:solidFill>
                  <a:schemeClr val="tx1"/>
                </a:solidFill>
                <a:latin typeface="+mn-lt"/>
                <a:ea typeface="+mn-ea"/>
                <a:cs typeface="+mn-cs"/>
              </a:rPr>
              <a:t>NatCen</a:t>
            </a:r>
            <a:r>
              <a:rPr lang="en-GB" sz="1200" b="0" i="0" u="none" strike="noStrike" kern="1200" baseline="0" dirty="0">
                <a:solidFill>
                  <a:schemeClr val="tx1"/>
                </a:solidFill>
                <a:latin typeface="+mn-lt"/>
                <a:ea typeface="+mn-ea"/>
                <a:cs typeface="+mn-cs"/>
              </a:rPr>
              <a:t> Social Research’s BSA survey data</a:t>
            </a:r>
            <a:endParaRPr lang="en-GB" dirty="0"/>
          </a:p>
        </p:txBody>
      </p:sp>
      <p:sp>
        <p:nvSpPr>
          <p:cNvPr id="4" name="Slide Number Placeholder 3"/>
          <p:cNvSpPr>
            <a:spLocks noGrp="1"/>
          </p:cNvSpPr>
          <p:nvPr>
            <p:ph type="sldNum" sz="quarter" idx="10"/>
          </p:nvPr>
        </p:nvSpPr>
        <p:spPr/>
        <p:txBody>
          <a:bodyPr/>
          <a:lstStyle/>
          <a:p>
            <a:fld id="{2A7FE96B-C588-418F-98DC-47D2BFF7ABEB}" type="slidenum">
              <a:rPr lang="en-GB" smtClean="0"/>
              <a:pPr/>
              <a:t>7</a:t>
            </a:fld>
            <a:endParaRPr lang="en-GB"/>
          </a:p>
        </p:txBody>
      </p:sp>
    </p:spTree>
    <p:extLst>
      <p:ext uri="{BB962C8B-B14F-4D97-AF65-F5344CB8AC3E}">
        <p14:creationId xmlns:p14="http://schemas.microsoft.com/office/powerpoint/2010/main" val="1998356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200" b="1" i="0" u="none" strike="noStrike" kern="1200" baseline="0" dirty="0">
                <a:solidFill>
                  <a:schemeClr val="tx1"/>
                </a:solidFill>
                <a:latin typeface="+mn-lt"/>
                <a:ea typeface="+mn-ea"/>
                <a:cs typeface="+mn-cs"/>
              </a:rPr>
              <a:t>Question asked: ‘You said you are dissatisfied with the way in which the National Health Service runs</a:t>
            </a:r>
          </a:p>
          <a:p>
            <a:r>
              <a:rPr lang="en-GB" sz="1200" b="1" i="0" u="none" strike="noStrike" kern="1200" baseline="0" dirty="0">
                <a:solidFill>
                  <a:schemeClr val="tx1"/>
                </a:solidFill>
                <a:latin typeface="+mn-lt"/>
                <a:ea typeface="+mn-ea"/>
                <a:cs typeface="+mn-cs"/>
              </a:rPr>
              <a:t>nowadays. Why do you say that? You can choose up to three answers.’ </a:t>
            </a:r>
            <a:r>
              <a:rPr lang="en-GB" sz="1200" b="0" i="0" u="none" strike="noStrike" kern="1200" baseline="0" dirty="0">
                <a:solidFill>
                  <a:schemeClr val="tx1"/>
                </a:solidFill>
                <a:latin typeface="+mn-lt"/>
                <a:ea typeface="+mn-ea"/>
                <a:cs typeface="+mn-cs"/>
              </a:rPr>
              <a:t>(Options presented on a card).</a:t>
            </a:r>
          </a:p>
          <a:p>
            <a:r>
              <a:rPr lang="en-GB" sz="1200" b="0" i="0" u="none" strike="noStrike" kern="1200" baseline="0" dirty="0">
                <a:solidFill>
                  <a:schemeClr val="tx1"/>
                </a:solidFill>
                <a:latin typeface="+mn-lt"/>
                <a:ea typeface="+mn-ea"/>
                <a:cs typeface="+mn-cs"/>
              </a:rPr>
              <a:t>This question was asked of a random third of those who said they were ‘quite’ or ‘very’ dissatisfied with</a:t>
            </a:r>
          </a:p>
          <a:p>
            <a:r>
              <a:rPr lang="en-GB" sz="1200" b="0" i="0" u="none" strike="noStrike" kern="1200" baseline="0" dirty="0">
                <a:solidFill>
                  <a:schemeClr val="tx1"/>
                </a:solidFill>
                <a:latin typeface="+mn-lt"/>
                <a:ea typeface="+mn-ea"/>
                <a:cs typeface="+mn-cs"/>
              </a:rPr>
              <a:t>the way the NHS runs nowadays</a:t>
            </a:r>
          </a:p>
          <a:p>
            <a:r>
              <a:rPr lang="en-GB" sz="1200" b="0" i="0" u="none" strike="noStrike" kern="1200" baseline="0" dirty="0">
                <a:solidFill>
                  <a:schemeClr val="tx1"/>
                </a:solidFill>
                <a:latin typeface="+mn-lt"/>
                <a:ea typeface="+mn-ea"/>
                <a:cs typeface="+mn-cs"/>
              </a:rPr>
              <a:t>Source: The King’s Fund and Nuffield Trust analysis of </a:t>
            </a:r>
            <a:r>
              <a:rPr lang="en-GB" sz="1200" b="0" i="0" u="none" strike="noStrike" kern="1200" baseline="0" dirty="0" err="1">
                <a:solidFill>
                  <a:schemeClr val="tx1"/>
                </a:solidFill>
                <a:latin typeface="+mn-lt"/>
                <a:ea typeface="+mn-ea"/>
                <a:cs typeface="+mn-cs"/>
              </a:rPr>
              <a:t>NatCen</a:t>
            </a:r>
            <a:r>
              <a:rPr lang="en-GB" sz="1200" b="0" i="0" u="none" strike="noStrike" kern="1200" baseline="0">
                <a:solidFill>
                  <a:schemeClr val="tx1"/>
                </a:solidFill>
                <a:latin typeface="+mn-lt"/>
                <a:ea typeface="+mn-ea"/>
                <a:cs typeface="+mn-cs"/>
              </a:rPr>
              <a:t> Social Research’s BSA survey data</a:t>
            </a:r>
            <a:endParaRPr lang="en-GB" dirty="0"/>
          </a:p>
        </p:txBody>
      </p:sp>
      <p:sp>
        <p:nvSpPr>
          <p:cNvPr id="4" name="Slide Number Placeholder 3"/>
          <p:cNvSpPr>
            <a:spLocks noGrp="1"/>
          </p:cNvSpPr>
          <p:nvPr>
            <p:ph type="sldNum" sz="quarter" idx="10"/>
          </p:nvPr>
        </p:nvSpPr>
        <p:spPr/>
        <p:txBody>
          <a:bodyPr/>
          <a:lstStyle/>
          <a:p>
            <a:fld id="{2A7FE96B-C588-418F-98DC-47D2BFF7ABEB}" type="slidenum">
              <a:rPr lang="en-GB" smtClean="0"/>
              <a:pPr/>
              <a:t>8</a:t>
            </a:fld>
            <a:endParaRPr lang="en-GB"/>
          </a:p>
        </p:txBody>
      </p:sp>
    </p:spTree>
    <p:extLst>
      <p:ext uri="{BB962C8B-B14F-4D97-AF65-F5344CB8AC3E}">
        <p14:creationId xmlns:p14="http://schemas.microsoft.com/office/powerpoint/2010/main" val="3868994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73AA-6110-488C-934A-62C9FFBAC25C}"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1029"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accent1"/>
                </a:solidFill>
              </a:defRPr>
            </a:lvl1pPr>
          </a:lstStyle>
          <a:p>
            <a:r>
              <a:rPr lang="en-US" dirty="0"/>
              <a:t>Presentation title on one line only</a:t>
            </a:r>
            <a:endParaRPr lang="en-GB" dirty="0"/>
          </a:p>
        </p:txBody>
      </p:sp>
      <p:grpSp>
        <p:nvGrpSpPr>
          <p:cNvPr id="103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dirty="0"/>
              <a:t>Click to add speaker name, job title, organisation each on an individual line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dirty="0"/>
              <a:t>Click picture icon to add partner logo</a:t>
            </a:r>
            <a:endParaRPr lang="en-GB" dirty="0"/>
          </a:p>
        </p:txBody>
      </p:sp>
      <p:pic>
        <p:nvPicPr>
          <p:cNvPr id="29" name="Picture 28">
            <a:extLst>
              <a:ext uri="{FF2B5EF4-FFF2-40B4-BE49-F238E27FC236}">
                <a16:creationId xmlns:a16="http://schemas.microsoft.com/office/drawing/2014/main" id="{6B920F62-E49B-4E62-A7A7-A88D821051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4516760"/>
            <a:ext cx="1490124" cy="6284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73AA-6110-488C-934A-62C9FFBAC25C}"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5"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accent1"/>
                </a:solidFill>
              </a:defRPr>
            </a:lvl1pPr>
          </a:lstStyle>
          <a:p>
            <a:r>
              <a:rPr lang="en-US" dirty="0"/>
              <a:t>Presentation title on one line only</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dirty="0"/>
              <a:t>Click to add speaker name, job title, organisation each on an individual line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40E40-8F2E-4CA0-BB4D-21A4FEB8701E}"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accent1"/>
                </a:solidFill>
              </a:defRPr>
            </a:lvl1pPr>
          </a:lstStyle>
          <a:p>
            <a:r>
              <a:rPr lang="en-US" dirty="0"/>
              <a:t>Section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dirty="0"/>
              <a:t>Use these slides to introduce each new section of your presentation.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939121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5"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C1A811-C82A-4F8F-B3CE-A05565CF5249}"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3" name="TextBox 52"/>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5"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39DD6EA-E1D5-494B-A4A0-0D13DC050B14}"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dirty="0"/>
              <a:t>Click on an icon below to add content. </a:t>
            </a:r>
          </a:p>
        </p:txBody>
      </p:sp>
      <p:sp>
        <p:nvSpPr>
          <p:cNvPr id="48" name="TextBox 47"/>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3792353B-0A13-46E3-AEFE-1AF8B318DE14}"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dirty="0"/>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dirty="0"/>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dirty="0"/>
              <a:t>Add text for the content above here.</a:t>
            </a:r>
          </a:p>
        </p:txBody>
      </p:sp>
      <p:sp>
        <p:nvSpPr>
          <p:cNvPr id="50" name="TextBox 49"/>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427A12D-83AE-4359-90F0-372E2267E67B}"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520626"/>
            <a:ext cx="8353424" cy="792000"/>
          </a:xfrm>
        </p:spPr>
        <p:txBody>
          <a:bodyPr lIns="180000" rIns="180000" anchor="t">
            <a:normAutofit/>
          </a:bodyPr>
          <a:lstStyle>
            <a:lvl1pPr>
              <a:defRPr sz="2400">
                <a:solidFill>
                  <a:schemeClr val="bg1"/>
                </a:solidFill>
              </a:defRPr>
            </a:lvl1pPr>
          </a:lstStyle>
          <a:p>
            <a:r>
              <a:rPr lang="en-US" dirty="0"/>
              <a:t>Slide title on one line if required</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dirty="0">
                  <a:solidFill>
                    <a:srgbClr val="000000"/>
                  </a:solidFill>
                </a:rPr>
                <a:t>To add a photographic image to the background.</a:t>
              </a:r>
            </a:p>
            <a:p>
              <a:r>
                <a:rPr lang="en-GB" sz="1000" dirty="0">
                  <a:solidFill>
                    <a:srgbClr val="000000"/>
                  </a:solidFill>
                </a:rPr>
                <a:t>&gt;Right</a:t>
              </a:r>
              <a:r>
                <a:rPr lang="en-GB" sz="1000" baseline="0" dirty="0">
                  <a:solidFill>
                    <a:srgbClr val="000000"/>
                  </a:solidFill>
                </a:rPr>
                <a:t> Click over slide</a:t>
              </a:r>
            </a:p>
            <a:p>
              <a:r>
                <a:rPr lang="en-GB" sz="1000" baseline="0" dirty="0">
                  <a:solidFill>
                    <a:srgbClr val="000000"/>
                  </a:solidFill>
                </a:rPr>
                <a:t>&gt;format background</a:t>
              </a:r>
            </a:p>
            <a:p>
              <a:r>
                <a:rPr lang="en-GB" sz="1000" baseline="0" dirty="0">
                  <a:solidFill>
                    <a:srgbClr val="000000"/>
                  </a:solidFill>
                </a:rPr>
                <a:t>&gt;fill</a:t>
              </a:r>
            </a:p>
            <a:p>
              <a:r>
                <a:rPr lang="en-GB" sz="1000" baseline="0" dirty="0">
                  <a:solidFill>
                    <a:srgbClr val="000000"/>
                  </a:solidFill>
                </a:rPr>
                <a:t>&gt;picture or texture fill</a:t>
              </a:r>
            </a:p>
            <a:p>
              <a:r>
                <a:rPr lang="en-GB" sz="1000" baseline="0" dirty="0">
                  <a:solidFill>
                    <a:srgbClr val="000000"/>
                  </a:solidFill>
                </a:rPr>
                <a:t>&gt;select image from  </a:t>
              </a:r>
              <a:br>
                <a:rPr lang="en-GB" sz="1000" baseline="0" dirty="0">
                  <a:solidFill>
                    <a:srgbClr val="000000"/>
                  </a:solidFill>
                </a:rPr>
              </a:br>
              <a:r>
                <a:rPr lang="en-GB" sz="1000" baseline="0" dirty="0">
                  <a:solidFill>
                    <a:srgbClr val="000000"/>
                  </a:solidFill>
                </a:rPr>
                <a:t>  your file</a:t>
              </a:r>
              <a:endParaRPr lang="en-GB" sz="1000" dirty="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7" name="TextBox 36"/>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30"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3"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8F1B27-0041-4364-867C-F7E6F41A25F7}"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dirty="0"/>
              <a:t>Click icon to add media such as animation, videos etc</a:t>
            </a:r>
          </a:p>
        </p:txBody>
      </p:sp>
      <p:sp>
        <p:nvSpPr>
          <p:cNvPr id="35" name="TextBox 34"/>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29"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2FED8468-4E5B-4D58-BD17-1435B0E0B8D7}"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634017EF-7D8E-43B0-9360-67353EFBF722}"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dirty="0"/>
              <a:t>Add Thank You Or Similar Here</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dirty="0"/>
              <a:t>Click to add your name, your twitter handle and your email address each on an individual line</a:t>
            </a:r>
          </a:p>
        </p:txBody>
      </p:sp>
      <p:sp>
        <p:nvSpPr>
          <p:cNvPr id="30" name="TextBox 29"/>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bg1"/>
                </a:solidFill>
                <a:latin typeface="+mj-lt"/>
              </a:rPr>
              <a:t>© The King's Fund 2019</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dirty="0" err="1">
                <a:solidFill>
                  <a:srgbClr val="FFFFFF"/>
                </a:solidFill>
              </a:rPr>
              <a:t>www.kingsfund.org.uk</a:t>
            </a:r>
            <a:endParaRPr lang="en-GB" b="1" dirty="0">
              <a:solidFill>
                <a:srgbClr val="FFFFFF"/>
              </a:solidFill>
            </a:endParaRP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73AA-6110-488C-934A-62C9FFBAC25C}"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5"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accent1"/>
                </a:solidFill>
              </a:defRPr>
            </a:lvl1pPr>
          </a:lstStyle>
          <a:p>
            <a:r>
              <a:rPr lang="en-US" dirty="0"/>
              <a:t>Presentation title on one line only</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dirty="0"/>
              <a:t>Click to add speaker name, job title, organisation each on an individual line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40E40-8F2E-4CA0-BB4D-21A4FEB8701E}"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accent1"/>
                </a:solidFill>
              </a:defRPr>
            </a:lvl1pPr>
          </a:lstStyle>
          <a:p>
            <a:r>
              <a:rPr lang="en-US" dirty="0"/>
              <a:t>Section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dirty="0"/>
              <a:t>Use these slides to introduce each new section of your presentation.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53"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pic>
        <p:nvPicPr>
          <p:cNvPr id="34" name="Picture 33">
            <a:extLst>
              <a:ext uri="{FF2B5EF4-FFF2-40B4-BE49-F238E27FC236}">
                <a16:creationId xmlns:a16="http://schemas.microsoft.com/office/drawing/2014/main" id="{93DC8ED4-D199-473F-940D-AB093B6C77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00192" y="4516760"/>
            <a:ext cx="1490124" cy="6284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40E40-8F2E-4CA0-BB4D-21A4FEB8701E}"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accent1"/>
                </a:solidFill>
              </a:defRPr>
            </a:lvl1pPr>
          </a:lstStyle>
          <a:p>
            <a:r>
              <a:rPr lang="en-US" dirty="0"/>
              <a:t>Section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dirty="0"/>
              <a:t>Use these slides to introduce each new section of your presentation.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997835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5"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C1A811-C82A-4F8F-B3CE-A05565CF5249}"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3" name="TextBox 52"/>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5"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39DD6EA-E1D5-494B-A4A0-0D13DC050B14}"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dirty="0"/>
              <a:t>Click on an icon below to add content. </a:t>
            </a:r>
          </a:p>
        </p:txBody>
      </p:sp>
      <p:sp>
        <p:nvSpPr>
          <p:cNvPr id="48" name="TextBox 47"/>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3792353B-0A13-46E3-AEFE-1AF8B318DE14}"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dirty="0"/>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dirty="0"/>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dirty="0"/>
              <a:t>Add text for the content above here.</a:t>
            </a:r>
          </a:p>
        </p:txBody>
      </p:sp>
      <p:sp>
        <p:nvSpPr>
          <p:cNvPr id="50" name="TextBox 49"/>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427A12D-83AE-4359-90F0-372E2267E67B}"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520626"/>
            <a:ext cx="8353424" cy="792000"/>
          </a:xfrm>
        </p:spPr>
        <p:txBody>
          <a:bodyPr lIns="180000" rIns="180000" anchor="t">
            <a:normAutofit/>
          </a:bodyPr>
          <a:lstStyle>
            <a:lvl1pPr>
              <a:defRPr sz="2400">
                <a:solidFill>
                  <a:schemeClr val="bg1"/>
                </a:solidFill>
              </a:defRPr>
            </a:lvl1pPr>
          </a:lstStyle>
          <a:p>
            <a:r>
              <a:rPr lang="en-US" dirty="0"/>
              <a:t>Slide title on one line if required</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dirty="0">
                  <a:solidFill>
                    <a:srgbClr val="000000"/>
                  </a:solidFill>
                </a:rPr>
                <a:t>To add a photographic image to the background.</a:t>
              </a:r>
            </a:p>
            <a:p>
              <a:r>
                <a:rPr lang="en-GB" sz="1000" dirty="0">
                  <a:solidFill>
                    <a:srgbClr val="000000"/>
                  </a:solidFill>
                </a:rPr>
                <a:t>&gt;Right</a:t>
              </a:r>
              <a:r>
                <a:rPr lang="en-GB" sz="1000" baseline="0" dirty="0">
                  <a:solidFill>
                    <a:srgbClr val="000000"/>
                  </a:solidFill>
                </a:rPr>
                <a:t> Click over slide</a:t>
              </a:r>
            </a:p>
            <a:p>
              <a:r>
                <a:rPr lang="en-GB" sz="1000" baseline="0" dirty="0">
                  <a:solidFill>
                    <a:srgbClr val="000000"/>
                  </a:solidFill>
                </a:rPr>
                <a:t>&gt;format background</a:t>
              </a:r>
            </a:p>
            <a:p>
              <a:r>
                <a:rPr lang="en-GB" sz="1000" baseline="0" dirty="0">
                  <a:solidFill>
                    <a:srgbClr val="000000"/>
                  </a:solidFill>
                </a:rPr>
                <a:t>&gt;fill</a:t>
              </a:r>
            </a:p>
            <a:p>
              <a:r>
                <a:rPr lang="en-GB" sz="1000" baseline="0" dirty="0">
                  <a:solidFill>
                    <a:srgbClr val="000000"/>
                  </a:solidFill>
                </a:rPr>
                <a:t>&gt;picture or texture fill</a:t>
              </a:r>
            </a:p>
            <a:p>
              <a:r>
                <a:rPr lang="en-GB" sz="1000" baseline="0" dirty="0">
                  <a:solidFill>
                    <a:srgbClr val="000000"/>
                  </a:solidFill>
                </a:rPr>
                <a:t>&gt;select image from  </a:t>
              </a:r>
              <a:br>
                <a:rPr lang="en-GB" sz="1000" baseline="0" dirty="0">
                  <a:solidFill>
                    <a:srgbClr val="000000"/>
                  </a:solidFill>
                </a:rPr>
              </a:br>
              <a:r>
                <a:rPr lang="en-GB" sz="1000" baseline="0" dirty="0">
                  <a:solidFill>
                    <a:srgbClr val="000000"/>
                  </a:solidFill>
                </a:rPr>
                <a:t>  your file</a:t>
              </a:r>
              <a:endParaRPr lang="en-GB" sz="1000" dirty="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7" name="TextBox 36"/>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8F1B27-0041-4364-867C-F7E6F41A25F7}"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dirty="0"/>
              <a:t>Click icon to add media such as animation, videos etc</a:t>
            </a:r>
          </a:p>
        </p:txBody>
      </p:sp>
      <p:sp>
        <p:nvSpPr>
          <p:cNvPr id="35" name="TextBox 34"/>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2FED8468-4E5B-4D58-BD17-1435B0E0B8D7}"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634017EF-7D8E-43B0-9360-67353EFBF722}"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dirty="0"/>
              <a:t>Add Thank You Or Similar Here</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dirty="0"/>
              <a:t>Click to add your name, your twitter handle and your email address each on an individual line</a:t>
            </a:r>
          </a:p>
        </p:txBody>
      </p:sp>
      <p:sp>
        <p:nvSpPr>
          <p:cNvPr id="30" name="TextBox 29"/>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bg1"/>
                </a:solidFill>
                <a:latin typeface="+mj-lt"/>
              </a:rPr>
              <a:t>© The King's Fund 2019</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dirty="0" err="1">
                <a:solidFill>
                  <a:srgbClr val="FFFFFF"/>
                </a:solidFill>
              </a:rPr>
              <a:t>www.kingsfund.org.uk</a:t>
            </a:r>
            <a:endParaRPr lang="en-GB" b="1" dirty="0">
              <a:solidFill>
                <a:srgbClr val="FFFFFF"/>
              </a:solidFill>
            </a:endParaRP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73AA-6110-488C-934A-62C9FFBAC25C}"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5"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accent1"/>
                </a:solidFill>
              </a:defRPr>
            </a:lvl1pPr>
          </a:lstStyle>
          <a:p>
            <a:r>
              <a:rPr lang="en-US" dirty="0"/>
              <a:t>Presentation title on one line only</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dirty="0"/>
              <a:t>Click to add speaker name, job title, organisation each on an individual line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dirty="0"/>
              <a:t>Click picture icon to add partner logo</a:t>
            </a:r>
            <a:endParaRPr lang="en-GB" dirty="0"/>
          </a:p>
        </p:txBody>
      </p:sp>
      <p:pic>
        <p:nvPicPr>
          <p:cNvPr id="8" name="Picture 7">
            <a:extLst>
              <a:ext uri="{FF2B5EF4-FFF2-40B4-BE49-F238E27FC236}">
                <a16:creationId xmlns:a16="http://schemas.microsoft.com/office/drawing/2014/main" id="{6FCD9120-A207-004D-9EAA-52CC6DFB93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4364" y="4559752"/>
            <a:ext cx="1599216" cy="53307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40E40-8F2E-4CA0-BB4D-21A4FEB8701E}"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accent1"/>
                </a:solidFill>
              </a:defRPr>
            </a:lvl1pPr>
          </a:lstStyle>
          <a:p>
            <a:r>
              <a:rPr lang="en-US" dirty="0"/>
              <a:t>Section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dirty="0"/>
              <a:t>Use these slides to introduce each new section of your presentation.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33" name="Picture 32">
            <a:extLst>
              <a:ext uri="{FF2B5EF4-FFF2-40B4-BE49-F238E27FC236}">
                <a16:creationId xmlns:a16="http://schemas.microsoft.com/office/drawing/2014/main" id="{276B328F-A908-0948-8A2E-D8A5774586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5616" y="4559752"/>
            <a:ext cx="1599216" cy="533072"/>
          </a:xfrm>
          <a:prstGeom prst="rect">
            <a:avLst/>
          </a:prstGeom>
        </p:spPr>
      </p:pic>
    </p:spTree>
    <p:extLst>
      <p:ext uri="{BB962C8B-B14F-4D97-AF65-F5344CB8AC3E}">
        <p14:creationId xmlns:p14="http://schemas.microsoft.com/office/powerpoint/2010/main" val="3559174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body text full width">
    <p:spTree>
      <p:nvGrpSpPr>
        <p:cNvPr id="1" name=""/>
        <p:cNvGrpSpPr/>
        <p:nvPr/>
      </p:nvGrpSpPr>
      <p:grpSpPr>
        <a:xfrm>
          <a:off x="0" y="0"/>
          <a:ext cx="0" cy="0"/>
          <a:chOff x="0" y="0"/>
          <a:chExt cx="0" cy="0"/>
        </a:xfrm>
      </p:grpSpPr>
      <p:grpSp>
        <p:nvGrpSpPr>
          <p:cNvPr id="38"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C1A811-C82A-4F8F-B3CE-A05565CF5249}"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 name="Group 11"/>
          <p:cNvGrpSpPr/>
          <p:nvPr userDrawn="1"/>
        </p:nvGrpSpPr>
        <p:grpSpPr>
          <a:xfrm>
            <a:off x="-1908720" y="53818"/>
            <a:ext cx="1872208" cy="2900891"/>
            <a:chOff x="6195941" y="562596"/>
            <a:chExt cx="1872208" cy="2902681"/>
          </a:xfrm>
        </p:grpSpPr>
        <p:grpSp>
          <p:nvGrpSpPr>
            <p:cNvPr id="7"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8"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3" name="TextBox 52"/>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pic>
        <p:nvPicPr>
          <p:cNvPr id="47" name="Picture 46">
            <a:extLst>
              <a:ext uri="{FF2B5EF4-FFF2-40B4-BE49-F238E27FC236}">
                <a16:creationId xmlns:a16="http://schemas.microsoft.com/office/drawing/2014/main" id="{BA9032F1-770A-49E4-BA31-38F19F7ED2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00192" y="4516760"/>
            <a:ext cx="1490124" cy="6284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body text full width">
    <p:spTree>
      <p:nvGrpSpPr>
        <p:cNvPr id="1" name=""/>
        <p:cNvGrpSpPr/>
        <p:nvPr/>
      </p:nvGrpSpPr>
      <p:grpSpPr>
        <a:xfrm>
          <a:off x="0" y="0"/>
          <a:ext cx="0" cy="0"/>
          <a:chOff x="0" y="0"/>
          <a:chExt cx="0" cy="0"/>
        </a:xfrm>
      </p:grpSpPr>
      <p:grpSp>
        <p:nvGrpSpPr>
          <p:cNvPr id="5"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3" name="TextBox 52"/>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pic>
        <p:nvPicPr>
          <p:cNvPr id="37" name="Picture 36">
            <a:extLst>
              <a:ext uri="{FF2B5EF4-FFF2-40B4-BE49-F238E27FC236}">
                <a16:creationId xmlns:a16="http://schemas.microsoft.com/office/drawing/2014/main" id="{923CF4D1-82A5-C54A-9C21-ACA8150AD3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5616" y="4559752"/>
            <a:ext cx="1599216" cy="533072"/>
          </a:xfrm>
          <a:prstGeom prst="rect">
            <a:avLst/>
          </a:prstGeom>
        </p:spPr>
      </p:pic>
      <p:sp>
        <p:nvSpPr>
          <p:cNvPr id="10" name="Date Placeholder 9">
            <a:extLst>
              <a:ext uri="{FF2B5EF4-FFF2-40B4-BE49-F238E27FC236}">
                <a16:creationId xmlns:a16="http://schemas.microsoft.com/office/drawing/2014/main" id="{DBD6B54D-2C85-4607-9683-1436FB73B858}"/>
              </a:ext>
            </a:extLst>
          </p:cNvPr>
          <p:cNvSpPr>
            <a:spLocks noGrp="1"/>
          </p:cNvSpPr>
          <p:nvPr>
            <p:ph type="dt" sz="half" idx="20"/>
          </p:nvPr>
        </p:nvSpPr>
        <p:spPr/>
        <p:txBody>
          <a:bodyPr/>
          <a:lstStyle/>
          <a:p>
            <a:fld id="{CE1F9CAB-AEDD-4F37-B574-1FB2EAA8AB76}" type="datetime1">
              <a:rPr lang="en-GB" smtClean="0"/>
              <a:pPr/>
              <a:t>06/03/2019</a:t>
            </a:fld>
            <a:endParaRPr lang="en-GB"/>
          </a:p>
        </p:txBody>
      </p:sp>
      <p:sp>
        <p:nvSpPr>
          <p:cNvPr id="11" name="Footer Placeholder 10">
            <a:extLst>
              <a:ext uri="{FF2B5EF4-FFF2-40B4-BE49-F238E27FC236}">
                <a16:creationId xmlns:a16="http://schemas.microsoft.com/office/drawing/2014/main" id="{E30CAA2A-0284-42BE-91E6-88F1FA0456B6}"/>
              </a:ext>
            </a:extLst>
          </p:cNvPr>
          <p:cNvSpPr>
            <a:spLocks noGrp="1"/>
          </p:cNvSpPr>
          <p:nvPr>
            <p:ph type="ftr" sz="quarter" idx="21"/>
          </p:nvPr>
        </p:nvSpPr>
        <p:spPr/>
        <p:txBody>
          <a:bodyPr/>
          <a:lstStyle/>
          <a:p>
            <a:r>
              <a:rPr lang="en-GB"/>
              <a:t>This is the footer area where text can be added if need be</a:t>
            </a:r>
            <a:endParaRPr lang="en-GB" dirty="0"/>
          </a:p>
        </p:txBody>
      </p:sp>
      <p:sp>
        <p:nvSpPr>
          <p:cNvPr id="12" name="Slide Number Placeholder 11">
            <a:extLst>
              <a:ext uri="{FF2B5EF4-FFF2-40B4-BE49-F238E27FC236}">
                <a16:creationId xmlns:a16="http://schemas.microsoft.com/office/drawing/2014/main" id="{7B92B455-6FB6-4DE3-BF3E-4633ED777602}"/>
              </a:ext>
            </a:extLst>
          </p:cNvPr>
          <p:cNvSpPr>
            <a:spLocks noGrp="1"/>
          </p:cNvSpPr>
          <p:nvPr>
            <p:ph type="sldNum" sz="quarter" idx="22"/>
          </p:nvPr>
        </p:nvSpPr>
        <p:spPr/>
        <p:txBody>
          <a:bodyPr/>
          <a:lstStyle/>
          <a:p>
            <a:fld id="{1C9B8DB7-5E07-498D-BB05-949344748FB4}" type="slidenum">
              <a:rPr lang="en-GB" smtClean="0"/>
              <a:pPr/>
              <a:t>‹#›</a:t>
            </a:fld>
            <a:endParaRPr lang="en-GB" dirty="0"/>
          </a:p>
        </p:txBody>
      </p:sp>
      <p:sp>
        <p:nvSpPr>
          <p:cNvPr id="14" name="Title 13">
            <a:extLst>
              <a:ext uri="{FF2B5EF4-FFF2-40B4-BE49-F238E27FC236}">
                <a16:creationId xmlns:a16="http://schemas.microsoft.com/office/drawing/2014/main" id="{EE947540-E03E-448A-A4D2-53DE4B37DEA5}"/>
              </a:ext>
            </a:extLst>
          </p:cNvPr>
          <p:cNvSpPr>
            <a:spLocks noGrp="1"/>
          </p:cNvSpPr>
          <p:nvPr>
            <p:ph type="title"/>
          </p:nvPr>
        </p:nvSpPr>
        <p:spPr/>
        <p:txBody>
          <a:bodyPr/>
          <a:lstStyle/>
          <a:p>
            <a:r>
              <a:rPr lang="en-US"/>
              <a:t>Click to edit Master title style</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body text left, 2 general placeholders right">
    <p:spTree>
      <p:nvGrpSpPr>
        <p:cNvPr id="1" name=""/>
        <p:cNvGrpSpPr/>
        <p:nvPr/>
      </p:nvGrpSpPr>
      <p:grpSpPr>
        <a:xfrm>
          <a:off x="0" y="0"/>
          <a:ext cx="0" cy="0"/>
          <a:chOff x="0" y="0"/>
          <a:chExt cx="0" cy="0"/>
        </a:xfrm>
      </p:grpSpPr>
      <p:grpSp>
        <p:nvGrpSpPr>
          <p:cNvPr id="5"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39DD6EA-E1D5-494B-A4A0-0D13DC050B14}"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dirty="0"/>
              <a:t>Click on an icon below to add content. </a:t>
            </a:r>
          </a:p>
        </p:txBody>
      </p:sp>
      <p:sp>
        <p:nvSpPr>
          <p:cNvPr id="48" name="TextBox 47"/>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pic>
        <p:nvPicPr>
          <p:cNvPr id="39" name="Picture 38">
            <a:extLst>
              <a:ext uri="{FF2B5EF4-FFF2-40B4-BE49-F238E27FC236}">
                <a16:creationId xmlns:a16="http://schemas.microsoft.com/office/drawing/2014/main" id="{F5F67D2B-5603-C748-9F25-7800B18FAC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5616" y="4559752"/>
            <a:ext cx="1599216" cy="53307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3792353B-0A13-46E3-AEFE-1AF8B318DE14}"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dirty="0"/>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dirty="0"/>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dirty="0"/>
              <a:t>Add text for the content above here.</a:t>
            </a:r>
          </a:p>
        </p:txBody>
      </p:sp>
      <p:sp>
        <p:nvSpPr>
          <p:cNvPr id="50" name="TextBox 49"/>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pic>
        <p:nvPicPr>
          <p:cNvPr id="37" name="Picture 36">
            <a:extLst>
              <a:ext uri="{FF2B5EF4-FFF2-40B4-BE49-F238E27FC236}">
                <a16:creationId xmlns:a16="http://schemas.microsoft.com/office/drawing/2014/main" id="{0185EB8B-55E9-594E-97A8-47A2FD4C1B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5616" y="4559752"/>
            <a:ext cx="1599216" cy="53307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427A12D-83AE-4359-90F0-372E2267E67B}"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520626"/>
            <a:ext cx="8353424" cy="792000"/>
          </a:xfrm>
        </p:spPr>
        <p:txBody>
          <a:bodyPr lIns="180000" rIns="180000" anchor="t">
            <a:normAutofit/>
          </a:bodyPr>
          <a:lstStyle>
            <a:lvl1pPr>
              <a:defRPr sz="2400">
                <a:solidFill>
                  <a:schemeClr val="bg1"/>
                </a:solidFill>
              </a:defRPr>
            </a:lvl1pPr>
          </a:lstStyle>
          <a:p>
            <a:r>
              <a:rPr lang="en-US" dirty="0"/>
              <a:t>Slide title on one line if required</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TextBox 36"/>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30"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3"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pic>
        <p:nvPicPr>
          <p:cNvPr id="35" name="Picture 34">
            <a:extLst>
              <a:ext uri="{FF2B5EF4-FFF2-40B4-BE49-F238E27FC236}">
                <a16:creationId xmlns:a16="http://schemas.microsoft.com/office/drawing/2014/main" id="{5F6BFF71-C5A5-0241-BC3A-75A4989A92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5616" y="4559752"/>
            <a:ext cx="1599216" cy="53307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8F1B27-0041-4364-867C-F7E6F41A25F7}"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dirty="0"/>
              <a:t>Click icon to add media such as animation, videos etc</a:t>
            </a:r>
          </a:p>
        </p:txBody>
      </p:sp>
      <p:sp>
        <p:nvSpPr>
          <p:cNvPr id="35" name="TextBox 34"/>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29"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pic>
        <p:nvPicPr>
          <p:cNvPr id="31" name="Picture 30">
            <a:extLst>
              <a:ext uri="{FF2B5EF4-FFF2-40B4-BE49-F238E27FC236}">
                <a16:creationId xmlns:a16="http://schemas.microsoft.com/office/drawing/2014/main" id="{CCD256B0-CC0E-C642-84BD-25B00A712F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5616" y="4559752"/>
            <a:ext cx="1599216" cy="53307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2FED8468-4E5B-4D58-BD17-1435B0E0B8D7}"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pic>
        <p:nvPicPr>
          <p:cNvPr id="32" name="Picture 31">
            <a:extLst>
              <a:ext uri="{FF2B5EF4-FFF2-40B4-BE49-F238E27FC236}">
                <a16:creationId xmlns:a16="http://schemas.microsoft.com/office/drawing/2014/main" id="{D69FE643-BB6D-5442-95EE-8743E705B0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5616" y="4559752"/>
            <a:ext cx="1599216" cy="53307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634017EF-7D8E-43B0-9360-67353EFBF722}"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dirty="0"/>
              <a:t>Add Thank You Or Similar Here</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dirty="0"/>
              <a:t>Click to add your name, your twitter handle and your email address each on an individual line</a:t>
            </a:r>
          </a:p>
        </p:txBody>
      </p:sp>
      <p:sp>
        <p:nvSpPr>
          <p:cNvPr id="30" name="TextBox 29"/>
          <p:cNvSpPr txBox="1"/>
          <p:nvPr userDrawn="1"/>
        </p:nvSpPr>
        <p:spPr>
          <a:xfrm>
            <a:off x="7680717" y="4793325"/>
            <a:ext cx="1132041" cy="184666"/>
          </a:xfrm>
          <a:prstGeom prst="rect">
            <a:avLst/>
          </a:prstGeom>
          <a:noFill/>
        </p:spPr>
        <p:txBody>
          <a:bodyPr wrap="none" rtlCol="0">
            <a:spAutoFit/>
          </a:bodyPr>
          <a:lstStyle/>
          <a:p>
            <a:pPr algn="r"/>
            <a:r>
              <a:rPr lang="en-GB" sz="600" dirty="0">
                <a:solidFill>
                  <a:schemeClr val="bg1"/>
                </a:solidFill>
                <a:latin typeface="+mj-lt"/>
              </a:rPr>
              <a:t>© The King's Fund 2019</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dirty="0" err="1">
                <a:solidFill>
                  <a:srgbClr val="FFFFFF"/>
                </a:solidFill>
              </a:rPr>
              <a:t>www.kingsfund.org.uk</a:t>
            </a:r>
            <a:endParaRPr lang="en-GB" b="1" dirty="0">
              <a:solidFill>
                <a:srgbClr val="FFFFFF"/>
              </a:solidFill>
            </a:endParaRP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dirty="0"/>
              <a:t>Add Thank You Or Similar Here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dirty="0"/>
              <a:t>Click to add your name, your twitter handle and your email address each on an individual line</a:t>
            </a:r>
          </a:p>
        </p:txBody>
      </p:sp>
      <p:sp>
        <p:nvSpPr>
          <p:cNvPr id="30" name="TextBox 29"/>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bg1"/>
                </a:solidFill>
                <a:latin typeface="+mj-lt"/>
              </a:rPr>
              <a:t>© The King's Fund 2019</a:t>
            </a:r>
          </a:p>
        </p:txBody>
      </p:sp>
      <p:sp>
        <p:nvSpPr>
          <p:cNvPr id="32" name="TextBox 31"/>
          <p:cNvSpPr txBox="1"/>
          <p:nvPr userDrawn="1"/>
        </p:nvSpPr>
        <p:spPr>
          <a:xfrm>
            <a:off x="2829630" y="3569980"/>
            <a:ext cx="349647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www.kingfund.org.uk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www.nuffieldtrust.org.uk</a:t>
            </a:r>
          </a:p>
        </p:txBody>
      </p:sp>
      <p:pic>
        <p:nvPicPr>
          <p:cNvPr id="27" name="Picture 26">
            <a:extLst>
              <a:ext uri="{FF2B5EF4-FFF2-40B4-BE49-F238E27FC236}">
                <a16:creationId xmlns:a16="http://schemas.microsoft.com/office/drawing/2014/main" id="{D6D5C336-E382-48F9-88D9-52B218AB49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6091" y="4665927"/>
            <a:ext cx="1396072" cy="275281"/>
          </a:xfrm>
          <a:prstGeom prst="rect">
            <a:avLst/>
          </a:prstGeom>
        </p:spPr>
      </p:pic>
    </p:spTree>
    <p:extLst>
      <p:ext uri="{BB962C8B-B14F-4D97-AF65-F5344CB8AC3E}">
        <p14:creationId xmlns:p14="http://schemas.microsoft.com/office/powerpoint/2010/main" val="11843944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73AA-6110-488C-934A-62C9FFBAC25C}"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5"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rgbClr val="1D1D1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rgbClr val="EDEDE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rgbClr val="87878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tx1"/>
                </a:solidFill>
              </a:defRPr>
            </a:lvl1pPr>
          </a:lstStyle>
          <a:p>
            <a:r>
              <a:rPr lang="en-US" dirty="0"/>
              <a:t>Presentation title on one line only</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dirty="0"/>
              <a:t>Click to add speaker name, job title, organisation each on an individual line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40E40-8F2E-4CA0-BB4D-21A4FEB8701E}"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tx1"/>
                </a:solidFill>
              </a:defRPr>
            </a:lvl1pPr>
          </a:lstStyle>
          <a:p>
            <a:r>
              <a:rPr lang="en-US" dirty="0"/>
              <a:t>Section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dirty="0"/>
              <a:t>Use these slides to introduce each new section of your presentation.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604449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body text left, 2 general placeholders right">
    <p:spTree>
      <p:nvGrpSpPr>
        <p:cNvPr id="1" name=""/>
        <p:cNvGrpSpPr/>
        <p:nvPr/>
      </p:nvGrpSpPr>
      <p:grpSpPr>
        <a:xfrm>
          <a:off x="0" y="0"/>
          <a:ext cx="0" cy="0"/>
          <a:chOff x="0" y="0"/>
          <a:chExt cx="0" cy="0"/>
        </a:xfrm>
      </p:grpSpPr>
      <p:grpSp>
        <p:nvGrpSpPr>
          <p:cNvPr id="39"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39DD6EA-E1D5-494B-A4A0-0D13DC050B14}"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 name="Group 11"/>
          <p:cNvGrpSpPr/>
          <p:nvPr userDrawn="1"/>
        </p:nvGrpSpPr>
        <p:grpSpPr>
          <a:xfrm>
            <a:off x="-1908720" y="53818"/>
            <a:ext cx="1872208" cy="2900891"/>
            <a:chOff x="6195941" y="562596"/>
            <a:chExt cx="1872208" cy="2902681"/>
          </a:xfrm>
        </p:grpSpPr>
        <p:grpSp>
          <p:nvGrpSpPr>
            <p:cNvPr id="7"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8"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dirty="0"/>
              <a:t>Click on an icon below to add content. </a:t>
            </a:r>
          </a:p>
        </p:txBody>
      </p:sp>
      <p:sp>
        <p:nvSpPr>
          <p:cNvPr id="48" name="TextBox 47"/>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pic>
        <p:nvPicPr>
          <p:cNvPr id="50" name="Picture 49">
            <a:extLst>
              <a:ext uri="{FF2B5EF4-FFF2-40B4-BE49-F238E27FC236}">
                <a16:creationId xmlns:a16="http://schemas.microsoft.com/office/drawing/2014/main" id="{3472C761-2A44-46D8-B788-E5BA9157A6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00192" y="4516760"/>
            <a:ext cx="1490124" cy="6284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5"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C1A811-C82A-4F8F-B3CE-A05565CF5249}"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tx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3" name="TextBox 52"/>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5"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39DD6EA-E1D5-494B-A4A0-0D13DC050B14}"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tx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dirty="0"/>
              <a:t>Click on an icon below to add content. </a:t>
            </a:r>
          </a:p>
        </p:txBody>
      </p:sp>
      <p:sp>
        <p:nvSpPr>
          <p:cNvPr id="48" name="TextBox 47"/>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3792353B-0A13-46E3-AEFE-1AF8B318DE14}"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tx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dirty="0"/>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dirty="0"/>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dirty="0"/>
              <a:t>Add text for the content above here.</a:t>
            </a:r>
          </a:p>
        </p:txBody>
      </p:sp>
      <p:sp>
        <p:nvSpPr>
          <p:cNvPr id="50" name="TextBox 49"/>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427A12D-83AE-4359-90F0-372E2267E67B}"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520626"/>
            <a:ext cx="8353424" cy="792000"/>
          </a:xfrm>
        </p:spPr>
        <p:txBody>
          <a:bodyPr lIns="180000" rIns="180000" anchor="t">
            <a:normAutofit/>
          </a:bodyPr>
          <a:lstStyle>
            <a:lvl1pPr>
              <a:defRPr sz="2400">
                <a:solidFill>
                  <a:schemeClr val="bg1"/>
                </a:solidFill>
              </a:defRPr>
            </a:lvl1pPr>
          </a:lstStyle>
          <a:p>
            <a:r>
              <a:rPr lang="en-US" dirty="0"/>
              <a:t>Slide title on one line if required</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dirty="0">
                  <a:solidFill>
                    <a:srgbClr val="000000"/>
                  </a:solidFill>
                </a:rPr>
                <a:t>To add a photographic image to the background.</a:t>
              </a:r>
            </a:p>
            <a:p>
              <a:r>
                <a:rPr lang="en-GB" sz="1000" dirty="0">
                  <a:solidFill>
                    <a:srgbClr val="000000"/>
                  </a:solidFill>
                </a:rPr>
                <a:t>&gt;Right</a:t>
              </a:r>
              <a:r>
                <a:rPr lang="en-GB" sz="1000" baseline="0" dirty="0">
                  <a:solidFill>
                    <a:srgbClr val="000000"/>
                  </a:solidFill>
                </a:rPr>
                <a:t> Click over slide</a:t>
              </a:r>
            </a:p>
            <a:p>
              <a:r>
                <a:rPr lang="en-GB" sz="1000" baseline="0" dirty="0">
                  <a:solidFill>
                    <a:srgbClr val="000000"/>
                  </a:solidFill>
                </a:rPr>
                <a:t>&gt;format background</a:t>
              </a:r>
            </a:p>
            <a:p>
              <a:r>
                <a:rPr lang="en-GB" sz="1000" baseline="0" dirty="0">
                  <a:solidFill>
                    <a:srgbClr val="000000"/>
                  </a:solidFill>
                </a:rPr>
                <a:t>&gt;fill</a:t>
              </a:r>
            </a:p>
            <a:p>
              <a:r>
                <a:rPr lang="en-GB" sz="1000" baseline="0" dirty="0">
                  <a:solidFill>
                    <a:srgbClr val="000000"/>
                  </a:solidFill>
                </a:rPr>
                <a:t>&gt;picture or texture fill</a:t>
              </a:r>
            </a:p>
            <a:p>
              <a:r>
                <a:rPr lang="en-GB" sz="1000" baseline="0" dirty="0">
                  <a:solidFill>
                    <a:srgbClr val="000000"/>
                  </a:solidFill>
                </a:rPr>
                <a:t>&gt;select image from  </a:t>
              </a:r>
              <a:br>
                <a:rPr lang="en-GB" sz="1000" baseline="0" dirty="0">
                  <a:solidFill>
                    <a:srgbClr val="000000"/>
                  </a:solidFill>
                </a:rPr>
              </a:br>
              <a:r>
                <a:rPr lang="en-GB" sz="1000" baseline="0" dirty="0">
                  <a:solidFill>
                    <a:srgbClr val="000000"/>
                  </a:solidFill>
                </a:rPr>
                <a:t>  your file</a:t>
              </a:r>
              <a:endParaRPr lang="en-GB" sz="1000" dirty="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7" name="TextBox 36"/>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30"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3"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8F1B27-0041-4364-867C-F7E6F41A25F7}"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dirty="0"/>
              <a:t>Click icon to add media such as animation, videos etc</a:t>
            </a:r>
          </a:p>
        </p:txBody>
      </p:sp>
      <p:sp>
        <p:nvSpPr>
          <p:cNvPr id="35" name="TextBox 34"/>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29"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2FED8468-4E5B-4D58-BD17-1435B0E0B8D7}"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634017EF-7D8E-43B0-9360-67353EFBF722}"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dirty="0"/>
              <a:t>Add Thank You Or Similar Here</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dirty="0"/>
              <a:t>Click to add your name, your twitter handle and your email address each on an individual line</a:t>
            </a:r>
          </a:p>
        </p:txBody>
      </p:sp>
      <p:sp>
        <p:nvSpPr>
          <p:cNvPr id="30" name="TextBox 29"/>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bg1"/>
                </a:solidFill>
                <a:latin typeface="+mj-lt"/>
              </a:rPr>
              <a:t>© The King's Fund 2019</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dirty="0" err="1">
                <a:solidFill>
                  <a:srgbClr val="FFFFFF"/>
                </a:solidFill>
              </a:rPr>
              <a:t>www.kingsfund.org.uk</a:t>
            </a:r>
            <a:endParaRPr lang="en-GB" b="1" dirty="0">
              <a:solidFill>
                <a:srgbClr val="FFFFFF"/>
              </a:solidFill>
            </a:endParaRP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2 general placeholders, plus text below ">
    <p:spTree>
      <p:nvGrpSpPr>
        <p:cNvPr id="1" name=""/>
        <p:cNvGrpSpPr/>
        <p:nvPr/>
      </p:nvGrpSpPr>
      <p:grpSpPr>
        <a:xfrm>
          <a:off x="0" y="0"/>
          <a:ext cx="0" cy="0"/>
          <a:chOff x="0" y="0"/>
          <a:chExt cx="0" cy="0"/>
        </a:xfrm>
      </p:grpSpPr>
      <p:grpSp>
        <p:nvGrpSpPr>
          <p:cNvPr id="4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3792353B-0A13-46E3-AEFE-1AF8B318DE14}"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dirty="0"/>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dirty="0"/>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dirty="0"/>
              <a:t>Add text for the content above here.</a:t>
            </a:r>
          </a:p>
        </p:txBody>
      </p:sp>
      <p:sp>
        <p:nvSpPr>
          <p:cNvPr id="50" name="TextBox 49"/>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pic>
        <p:nvPicPr>
          <p:cNvPr id="38" name="Picture 37">
            <a:extLst>
              <a:ext uri="{FF2B5EF4-FFF2-40B4-BE49-F238E27FC236}">
                <a16:creationId xmlns:a16="http://schemas.microsoft.com/office/drawing/2014/main" id="{C33E81D8-1D79-4A97-B229-7AF380DC1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4516760"/>
            <a:ext cx="1490124" cy="6284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28"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427A12D-83AE-4359-90F0-372E2267E67B}"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520627"/>
            <a:ext cx="8353424" cy="792000"/>
          </a:xfrm>
        </p:spPr>
        <p:txBody>
          <a:bodyPr lIns="180000" rIns="180000" anchor="t">
            <a:normAutofit/>
          </a:bodyPr>
          <a:lstStyle>
            <a:lvl1pPr>
              <a:defRPr sz="2400">
                <a:solidFill>
                  <a:schemeClr val="bg1"/>
                </a:solidFill>
              </a:defRPr>
            </a:lvl1pPr>
          </a:lstStyle>
          <a:p>
            <a:r>
              <a:rPr lang="en-US" dirty="0"/>
              <a:t>Slide title on one line if required</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9"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dirty="0">
                  <a:solidFill>
                    <a:srgbClr val="000000"/>
                  </a:solidFill>
                </a:rPr>
                <a:t>To add a photographic image to the background.</a:t>
              </a:r>
            </a:p>
            <a:p>
              <a:r>
                <a:rPr lang="en-GB" sz="1000" dirty="0">
                  <a:solidFill>
                    <a:srgbClr val="000000"/>
                  </a:solidFill>
                </a:rPr>
                <a:t>&gt;Right</a:t>
              </a:r>
              <a:r>
                <a:rPr lang="en-GB" sz="1000" baseline="0" dirty="0">
                  <a:solidFill>
                    <a:srgbClr val="000000"/>
                  </a:solidFill>
                </a:rPr>
                <a:t> Click over slide</a:t>
              </a:r>
            </a:p>
            <a:p>
              <a:r>
                <a:rPr lang="en-GB" sz="1000" baseline="0" dirty="0">
                  <a:solidFill>
                    <a:srgbClr val="000000"/>
                  </a:solidFill>
                </a:rPr>
                <a:t>&gt;format background</a:t>
              </a:r>
            </a:p>
            <a:p>
              <a:r>
                <a:rPr lang="en-GB" sz="1000" baseline="0" dirty="0">
                  <a:solidFill>
                    <a:srgbClr val="000000"/>
                  </a:solidFill>
                </a:rPr>
                <a:t>&gt;fill</a:t>
              </a:r>
            </a:p>
            <a:p>
              <a:r>
                <a:rPr lang="en-GB" sz="1000" baseline="0" dirty="0">
                  <a:solidFill>
                    <a:srgbClr val="000000"/>
                  </a:solidFill>
                </a:rPr>
                <a:t>&gt;picture or texture fill</a:t>
              </a:r>
            </a:p>
            <a:p>
              <a:r>
                <a:rPr lang="en-GB" sz="1000" baseline="0" dirty="0">
                  <a:solidFill>
                    <a:srgbClr val="000000"/>
                  </a:solidFill>
                </a:rPr>
                <a:t>&gt;select image from  </a:t>
              </a:r>
              <a:br>
                <a:rPr lang="en-GB" sz="1000" baseline="0" dirty="0">
                  <a:solidFill>
                    <a:srgbClr val="000000"/>
                  </a:solidFill>
                </a:rPr>
              </a:br>
              <a:r>
                <a:rPr lang="en-GB" sz="1000" baseline="0" dirty="0">
                  <a:solidFill>
                    <a:srgbClr val="000000"/>
                  </a:solidFill>
                </a:rPr>
                <a:t>  your file</a:t>
              </a:r>
              <a:endParaRPr lang="en-GB" sz="1000" dirty="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7" name="TextBox 36"/>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30"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3"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pic>
        <p:nvPicPr>
          <p:cNvPr id="38" name="Picture 37">
            <a:extLst>
              <a:ext uri="{FF2B5EF4-FFF2-40B4-BE49-F238E27FC236}">
                <a16:creationId xmlns:a16="http://schemas.microsoft.com/office/drawing/2014/main" id="{F17E74FA-E299-4761-A3C2-E39F4FFD7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00192" y="4516760"/>
            <a:ext cx="1490124" cy="6284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8F1B27-0041-4364-867C-F7E6F41A25F7}"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dirty="0"/>
              <a:t>Click icon to add media such as animation, videos etc</a:t>
            </a:r>
          </a:p>
        </p:txBody>
      </p:sp>
      <p:sp>
        <p:nvSpPr>
          <p:cNvPr id="35" name="TextBox 34"/>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29"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pic>
        <p:nvPicPr>
          <p:cNvPr id="32" name="Picture 31">
            <a:extLst>
              <a:ext uri="{FF2B5EF4-FFF2-40B4-BE49-F238E27FC236}">
                <a16:creationId xmlns:a16="http://schemas.microsoft.com/office/drawing/2014/main" id="{C1BDB16C-553B-4A2B-81BA-9A2B7E0140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4516760"/>
            <a:ext cx="1490124" cy="6284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2FED8468-4E5B-4D58-BD17-1435B0E0B8D7}"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2019</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pic>
        <p:nvPicPr>
          <p:cNvPr id="33" name="Picture 32">
            <a:extLst>
              <a:ext uri="{FF2B5EF4-FFF2-40B4-BE49-F238E27FC236}">
                <a16:creationId xmlns:a16="http://schemas.microsoft.com/office/drawing/2014/main" id="{9302D561-BFF7-42AC-99A3-D398CAC860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4516760"/>
            <a:ext cx="1490124" cy="6284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634017EF-7D8E-43B0-9360-67353EFBF722}" type="datetime1">
              <a:rPr lang="en-GB" smtClean="0"/>
              <a:pPr/>
              <a:t>06/03/2019</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dirty="0"/>
              <a:t>Add Thank You Or Similar Here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dirty="0"/>
              <a:t>Click to add your name, your twitter handle and your email address each on an individual line</a:t>
            </a:r>
          </a:p>
        </p:txBody>
      </p:sp>
      <p:sp>
        <p:nvSpPr>
          <p:cNvPr id="30" name="TextBox 29"/>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bg1"/>
                </a:solidFill>
                <a:latin typeface="+mj-lt"/>
              </a:rPr>
              <a:t>© The King's Fund 2019</a:t>
            </a:r>
          </a:p>
        </p:txBody>
      </p:sp>
      <p:sp>
        <p:nvSpPr>
          <p:cNvPr id="32" name="TextBox 31"/>
          <p:cNvSpPr txBox="1"/>
          <p:nvPr userDrawn="1"/>
        </p:nvSpPr>
        <p:spPr>
          <a:xfrm>
            <a:off x="2829630" y="3569980"/>
            <a:ext cx="349647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www.kingfund.org.uk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www.nuffieldtrust.org.uk</a:t>
            </a:r>
          </a:p>
        </p:txBody>
      </p:sp>
      <p:pic>
        <p:nvPicPr>
          <p:cNvPr id="27" name="Picture 26">
            <a:extLst>
              <a:ext uri="{FF2B5EF4-FFF2-40B4-BE49-F238E27FC236}">
                <a16:creationId xmlns:a16="http://schemas.microsoft.com/office/drawing/2014/main" id="{D6D5C336-E382-48F9-88D9-52B218AB49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9784" y="4554896"/>
            <a:ext cx="1396072" cy="58882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3.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2.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pn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5145088"/>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E1F9CAB-AEDD-4F37-B574-1FB2EAA8AB76}" type="datetime1">
              <a:rPr lang="en-GB" smtClean="0"/>
              <a:pPr/>
              <a:t>06/03/2019</a:t>
            </a:fld>
            <a:endParaRPr lang="en-GB"/>
          </a:p>
        </p:txBody>
      </p:sp>
      <p:sp>
        <p:nvSpPr>
          <p:cNvPr id="5" name="Footer Placeholder 4"/>
          <p:cNvSpPr>
            <a:spLocks noGrp="1"/>
          </p:cNvSpPr>
          <p:nvPr>
            <p:ph type="ftr" sz="quarter" idx="3"/>
          </p:nvPr>
        </p:nvSpPr>
        <p:spPr>
          <a:xfrm>
            <a:off x="395288" y="4960536"/>
            <a:ext cx="4176712" cy="184552"/>
          </a:xfrm>
          <a:prstGeom prst="rect">
            <a:avLst/>
          </a:prstGeom>
        </p:spPr>
        <p:txBody>
          <a:bodyPr vert="horz" lIns="0" tIns="45720" rIns="0" bIns="45720" rtlCol="0" anchor="ctr"/>
          <a:lstStyle>
            <a:lvl1pPr algn="l">
              <a:defRPr sz="600">
                <a:solidFill>
                  <a:schemeClr val="tx1"/>
                </a:solidFill>
              </a:defRPr>
            </a:lvl1pPr>
          </a:lstStyle>
          <a:p>
            <a:r>
              <a:rPr lang="en-GB"/>
              <a:t>This is the footer area where text can be added if need be</a:t>
            </a:r>
            <a:endParaRPr lang="en-GB" dirty="0"/>
          </a:p>
        </p:txBody>
      </p:sp>
      <p:sp>
        <p:nvSpPr>
          <p:cNvPr id="6" name="Slide Number Placeholder 5"/>
          <p:cNvSpPr>
            <a:spLocks noGrp="1"/>
          </p:cNvSpPr>
          <p:nvPr>
            <p:ph type="sldNum" sz="quarter" idx="4"/>
          </p:nvPr>
        </p:nvSpPr>
        <p:spPr>
          <a:xfrm>
            <a:off x="7884368" y="4961601"/>
            <a:ext cx="986905" cy="183487"/>
          </a:xfrm>
          <a:prstGeom prst="rect">
            <a:avLst/>
          </a:prstGeom>
        </p:spPr>
        <p:txBody>
          <a:bodyPr vert="horz" lIns="91440" tIns="45720" rIns="91440" bIns="45720" rtlCol="0" anchor="ctr"/>
          <a:lstStyle>
            <a:lvl1pPr algn="r">
              <a:defRPr sz="600">
                <a:solidFill>
                  <a:schemeClr val="tx1"/>
                </a:solidFill>
              </a:defRPr>
            </a:lvl1pPr>
          </a:lstStyle>
          <a:p>
            <a:fld id="{1C9B8DB7-5E07-498D-BB05-949344748FB4}" type="slidenum">
              <a:rPr lang="en-GB" smtClean="0"/>
              <a:pPr/>
              <a:t>‹#›</a:t>
            </a:fld>
            <a:endParaRPr lang="en-GB" dirty="0"/>
          </a:p>
        </p:txBody>
      </p:sp>
      <p:sp>
        <p:nvSpPr>
          <p:cNvPr id="8" name="TextBox 7"/>
          <p:cNvSpPr txBox="1"/>
          <p:nvPr userDrawn="1"/>
        </p:nvSpPr>
        <p:spPr>
          <a:xfrm>
            <a:off x="7739232" y="4785047"/>
            <a:ext cx="1132041" cy="184666"/>
          </a:xfrm>
          <a:prstGeom prst="rect">
            <a:avLst/>
          </a:prstGeom>
          <a:noFill/>
        </p:spPr>
        <p:txBody>
          <a:bodyPr wrap="none" rtlCol="0">
            <a:spAutoFit/>
          </a:bodyPr>
          <a:lstStyle/>
          <a:p>
            <a:pPr algn="r"/>
            <a:r>
              <a:rPr lang="en-GB" sz="600" dirty="0">
                <a:latin typeface="+mj-lt"/>
              </a:rPr>
              <a:t>© The King's Fund 2019</a:t>
            </a:r>
          </a:p>
        </p:txBody>
      </p:sp>
      <p:grpSp>
        <p:nvGrpSpPr>
          <p:cNvPr id="9" name="Group 8"/>
          <p:cNvGrpSpPr/>
          <p:nvPr userDrawn="1"/>
        </p:nvGrpSpPr>
        <p:grpSpPr>
          <a:xfrm>
            <a:off x="-36512" y="-402919"/>
            <a:ext cx="9721080" cy="5530557"/>
            <a:chOff x="-36512" y="-403168"/>
            <a:chExt cx="9721080" cy="5533970"/>
          </a:xfrm>
        </p:grpSpPr>
        <p:cxnSp>
          <p:nvCxnSpPr>
            <p:cNvPr id="10" name="Straight Connector 9"/>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61"/>
            <p:cNvGrpSpPr/>
            <p:nvPr userDrawn="1"/>
          </p:nvGrpSpPr>
          <p:grpSpPr>
            <a:xfrm>
              <a:off x="-36512" y="-403168"/>
              <a:ext cx="9721080" cy="5533970"/>
              <a:chOff x="-36512" y="-403168"/>
              <a:chExt cx="9721080" cy="5533970"/>
            </a:xfrm>
          </p:grpSpPr>
          <p:sp>
            <p:nvSpPr>
              <p:cNvPr id="13" name="TextBox 12"/>
              <p:cNvSpPr txBox="1"/>
              <p:nvPr userDrawn="1"/>
            </p:nvSpPr>
            <p:spPr>
              <a:xfrm>
                <a:off x="-36512" y="-362228"/>
                <a:ext cx="489236" cy="200055"/>
              </a:xfrm>
              <a:prstGeom prst="rect">
                <a:avLst/>
              </a:prstGeom>
              <a:noFill/>
            </p:spPr>
            <p:txBody>
              <a:bodyPr wrap="none" rtlCol="0">
                <a:spAutoFit/>
              </a:bodyPr>
              <a:lstStyle/>
              <a:p>
                <a:pPr algn="ctr"/>
                <a:r>
                  <a:rPr lang="en-GB" sz="700" dirty="0"/>
                  <a:t>Margin</a:t>
                </a:r>
                <a:endParaRPr lang="en-GB" sz="1000" dirty="0"/>
              </a:p>
            </p:txBody>
          </p:sp>
          <p:sp>
            <p:nvSpPr>
              <p:cNvPr id="14" name="TextBox 13"/>
              <p:cNvSpPr txBox="1"/>
              <p:nvPr userDrawn="1"/>
            </p:nvSpPr>
            <p:spPr>
              <a:xfrm>
                <a:off x="8691276" y="-357002"/>
                <a:ext cx="489236" cy="200055"/>
              </a:xfrm>
              <a:prstGeom prst="rect">
                <a:avLst/>
              </a:prstGeom>
              <a:noFill/>
            </p:spPr>
            <p:txBody>
              <a:bodyPr wrap="none" rtlCol="0">
                <a:spAutoFit/>
              </a:bodyPr>
              <a:lstStyle/>
              <a:p>
                <a:pPr algn="ctr"/>
                <a:r>
                  <a:rPr lang="en-GB" sz="700" dirty="0"/>
                  <a:t>Margin</a:t>
                </a:r>
                <a:endParaRPr lang="en-GB" sz="1000" dirty="0"/>
              </a:p>
            </p:txBody>
          </p:sp>
          <p:cxnSp>
            <p:nvCxnSpPr>
              <p:cNvPr id="15" name="Straight Connector 14"/>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499689" y="-403168"/>
                <a:ext cx="6144631" cy="246221"/>
              </a:xfrm>
              <a:prstGeom prst="rect">
                <a:avLst/>
              </a:prstGeom>
              <a:noFill/>
            </p:spPr>
            <p:txBody>
              <a:bodyPr wrap="non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cxnSp>
            <p:nvCxnSpPr>
              <p:cNvPr id="20" name="Straight Arrow Connector 19"/>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5400000">
                <a:off x="9143934" y="105249"/>
                <a:ext cx="489236" cy="200055"/>
              </a:xfrm>
              <a:prstGeom prst="rect">
                <a:avLst/>
              </a:prstGeom>
              <a:noFill/>
            </p:spPr>
            <p:txBody>
              <a:bodyPr wrap="none" rtlCol="0">
                <a:spAutoFit/>
              </a:bodyPr>
              <a:lstStyle/>
              <a:p>
                <a:pPr algn="ctr"/>
                <a:r>
                  <a:rPr lang="en-GB" sz="700" dirty="0"/>
                  <a:t>Margin</a:t>
                </a:r>
                <a:endParaRPr lang="en-GB" sz="1000" dirty="0"/>
              </a:p>
            </p:txBody>
          </p:sp>
          <p:sp>
            <p:nvSpPr>
              <p:cNvPr id="29" name="TextBox 28"/>
              <p:cNvSpPr txBox="1"/>
              <p:nvPr userDrawn="1"/>
            </p:nvSpPr>
            <p:spPr>
              <a:xfrm rot="5400000">
                <a:off x="9143934" y="4669326"/>
                <a:ext cx="489236" cy="200055"/>
              </a:xfrm>
              <a:prstGeom prst="rect">
                <a:avLst/>
              </a:prstGeom>
              <a:noFill/>
            </p:spPr>
            <p:txBody>
              <a:bodyPr wrap="none" rtlCol="0">
                <a:spAutoFit/>
              </a:bodyPr>
              <a:lstStyle/>
              <a:p>
                <a:pPr algn="ctr"/>
                <a:r>
                  <a:rPr lang="en-GB" sz="700" dirty="0"/>
                  <a:t>Margin</a:t>
                </a:r>
                <a:endParaRPr lang="en-GB" sz="1000" dirty="0"/>
              </a:p>
            </p:txBody>
          </p:sp>
          <p:sp>
            <p:nvSpPr>
              <p:cNvPr id="30" name="TextBox 29"/>
              <p:cNvSpPr txBox="1"/>
              <p:nvPr userDrawn="1"/>
            </p:nvSpPr>
            <p:spPr>
              <a:xfrm rot="5400000">
                <a:off x="7469807" y="2230242"/>
                <a:ext cx="4029411" cy="400110"/>
              </a:xfrm>
              <a:prstGeom prst="rect">
                <a:avLst/>
              </a:prstGeom>
              <a:noFill/>
            </p:spPr>
            <p:txBody>
              <a:bodyPr wrap="squar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grpSp>
      </p:grpSp>
      <p:grpSp>
        <p:nvGrpSpPr>
          <p:cNvPr id="31"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1"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2"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dirty="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dirty="0">
                <a:solidFill>
                  <a:schemeClr val="tx1"/>
                </a:solidFill>
              </a:endParaRPr>
            </a:p>
            <a:p>
              <a:endParaRPr lang="en-GB" sz="1000" dirty="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4"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 name="Group 34"/>
          <p:cNvGrpSpPr/>
          <p:nvPr userDrawn="1"/>
        </p:nvGrpSpPr>
        <p:grpSpPr>
          <a:xfrm>
            <a:off x="-36512" y="-402919"/>
            <a:ext cx="9721080" cy="5530557"/>
            <a:chOff x="-36512" y="-403168"/>
            <a:chExt cx="9721080" cy="5533970"/>
          </a:xfrm>
        </p:grpSpPr>
        <p:cxnSp>
          <p:nvCxnSpPr>
            <p:cNvPr id="36" name="Straight Connector 35"/>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61"/>
            <p:cNvGrpSpPr/>
            <p:nvPr userDrawn="1"/>
          </p:nvGrpSpPr>
          <p:grpSpPr>
            <a:xfrm>
              <a:off x="-36512" y="-403168"/>
              <a:ext cx="9721080" cy="5533970"/>
              <a:chOff x="-36512" y="-403168"/>
              <a:chExt cx="9721080" cy="5533970"/>
            </a:xfrm>
          </p:grpSpPr>
          <p:sp>
            <p:nvSpPr>
              <p:cNvPr id="39" name="TextBox 38"/>
              <p:cNvSpPr txBox="1"/>
              <p:nvPr userDrawn="1"/>
            </p:nvSpPr>
            <p:spPr>
              <a:xfrm>
                <a:off x="-36512" y="-362228"/>
                <a:ext cx="489236" cy="200055"/>
              </a:xfrm>
              <a:prstGeom prst="rect">
                <a:avLst/>
              </a:prstGeom>
              <a:noFill/>
            </p:spPr>
            <p:txBody>
              <a:bodyPr wrap="none" rtlCol="0">
                <a:spAutoFit/>
              </a:bodyPr>
              <a:lstStyle/>
              <a:p>
                <a:pPr algn="ctr"/>
                <a:r>
                  <a:rPr lang="en-GB" sz="700" dirty="0"/>
                  <a:t>Margin</a:t>
                </a:r>
                <a:endParaRPr lang="en-GB" sz="1000" dirty="0"/>
              </a:p>
            </p:txBody>
          </p:sp>
          <p:sp>
            <p:nvSpPr>
              <p:cNvPr id="40" name="TextBox 39"/>
              <p:cNvSpPr txBox="1"/>
              <p:nvPr userDrawn="1"/>
            </p:nvSpPr>
            <p:spPr>
              <a:xfrm>
                <a:off x="8691276" y="-357002"/>
                <a:ext cx="489236" cy="200055"/>
              </a:xfrm>
              <a:prstGeom prst="rect">
                <a:avLst/>
              </a:prstGeom>
              <a:noFill/>
            </p:spPr>
            <p:txBody>
              <a:bodyPr wrap="none" rtlCol="0">
                <a:spAutoFit/>
              </a:bodyPr>
              <a:lstStyle/>
              <a:p>
                <a:pPr algn="ctr"/>
                <a:r>
                  <a:rPr lang="en-GB" sz="700" dirty="0"/>
                  <a:t>Margin</a:t>
                </a:r>
                <a:endParaRPr lang="en-GB" sz="1000" dirty="0"/>
              </a:p>
            </p:txBody>
          </p:sp>
          <p:cxnSp>
            <p:nvCxnSpPr>
              <p:cNvPr id="41" name="Straight Connector 40"/>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499689" y="-403168"/>
                <a:ext cx="6144631" cy="246221"/>
              </a:xfrm>
              <a:prstGeom prst="rect">
                <a:avLst/>
              </a:prstGeom>
              <a:noFill/>
            </p:spPr>
            <p:txBody>
              <a:bodyPr wrap="non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cxnSp>
            <p:nvCxnSpPr>
              <p:cNvPr id="46" name="Straight Arrow Connector 45"/>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rot="5400000">
                <a:off x="9143934" y="105249"/>
                <a:ext cx="489236" cy="200055"/>
              </a:xfrm>
              <a:prstGeom prst="rect">
                <a:avLst/>
              </a:prstGeom>
              <a:noFill/>
            </p:spPr>
            <p:txBody>
              <a:bodyPr wrap="none" rtlCol="0">
                <a:spAutoFit/>
              </a:bodyPr>
              <a:lstStyle/>
              <a:p>
                <a:pPr algn="ctr"/>
                <a:r>
                  <a:rPr lang="en-GB" sz="700" dirty="0"/>
                  <a:t>Margin</a:t>
                </a:r>
                <a:endParaRPr lang="en-GB" sz="1000" dirty="0"/>
              </a:p>
            </p:txBody>
          </p:sp>
          <p:sp>
            <p:nvSpPr>
              <p:cNvPr id="55" name="TextBox 54"/>
              <p:cNvSpPr txBox="1"/>
              <p:nvPr userDrawn="1"/>
            </p:nvSpPr>
            <p:spPr>
              <a:xfrm rot="5400000">
                <a:off x="9143934" y="4669326"/>
                <a:ext cx="489236" cy="200055"/>
              </a:xfrm>
              <a:prstGeom prst="rect">
                <a:avLst/>
              </a:prstGeom>
              <a:noFill/>
            </p:spPr>
            <p:txBody>
              <a:bodyPr wrap="none" rtlCol="0">
                <a:spAutoFit/>
              </a:bodyPr>
              <a:lstStyle/>
              <a:p>
                <a:pPr algn="ctr"/>
                <a:r>
                  <a:rPr lang="en-GB" sz="700" dirty="0"/>
                  <a:t>Margin</a:t>
                </a:r>
                <a:endParaRPr lang="en-GB" sz="1000" dirty="0"/>
              </a:p>
            </p:txBody>
          </p:sp>
          <p:sp>
            <p:nvSpPr>
              <p:cNvPr id="56" name="TextBox 55"/>
              <p:cNvSpPr txBox="1"/>
              <p:nvPr userDrawn="1"/>
            </p:nvSpPr>
            <p:spPr>
              <a:xfrm rot="5400000">
                <a:off x="7469807" y="2230242"/>
                <a:ext cx="4029411" cy="400110"/>
              </a:xfrm>
              <a:prstGeom prst="rect">
                <a:avLst/>
              </a:prstGeom>
              <a:noFill/>
            </p:spPr>
            <p:txBody>
              <a:bodyPr wrap="squar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grpSp>
      </p:grpSp>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145088"/>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E1F9CAB-AEDD-4F37-B574-1FB2EAA8AB76}" type="datetime1">
              <a:rPr lang="en-GB" smtClean="0"/>
              <a:pPr/>
              <a:t>06/03/2019</a:t>
            </a:fld>
            <a:endParaRPr lang="en-GB"/>
          </a:p>
        </p:txBody>
      </p:sp>
      <p:sp>
        <p:nvSpPr>
          <p:cNvPr id="5" name="Footer Placeholder 4"/>
          <p:cNvSpPr>
            <a:spLocks noGrp="1"/>
          </p:cNvSpPr>
          <p:nvPr>
            <p:ph type="ftr" sz="quarter" idx="3"/>
          </p:nvPr>
        </p:nvSpPr>
        <p:spPr>
          <a:xfrm>
            <a:off x="395288" y="4960536"/>
            <a:ext cx="4176712" cy="184552"/>
          </a:xfrm>
          <a:prstGeom prst="rect">
            <a:avLst/>
          </a:prstGeom>
        </p:spPr>
        <p:txBody>
          <a:bodyPr vert="horz" lIns="0" tIns="45720" rIns="0" bIns="45720" rtlCol="0" anchor="ctr"/>
          <a:lstStyle>
            <a:lvl1pPr algn="l">
              <a:defRPr sz="600">
                <a:solidFill>
                  <a:schemeClr val="tx1"/>
                </a:solidFill>
              </a:defRPr>
            </a:lvl1pPr>
          </a:lstStyle>
          <a:p>
            <a:r>
              <a:rPr lang="en-GB"/>
              <a:t>This is the footer area where text can be added if need be</a:t>
            </a:r>
            <a:endParaRPr lang="en-GB" dirty="0"/>
          </a:p>
        </p:txBody>
      </p:sp>
      <p:sp>
        <p:nvSpPr>
          <p:cNvPr id="6" name="Slide Number Placeholder 5"/>
          <p:cNvSpPr>
            <a:spLocks noGrp="1"/>
          </p:cNvSpPr>
          <p:nvPr>
            <p:ph type="sldNum" sz="quarter" idx="4"/>
          </p:nvPr>
        </p:nvSpPr>
        <p:spPr>
          <a:xfrm>
            <a:off x="7884368" y="4961601"/>
            <a:ext cx="986905" cy="183487"/>
          </a:xfrm>
          <a:prstGeom prst="rect">
            <a:avLst/>
          </a:prstGeom>
        </p:spPr>
        <p:txBody>
          <a:bodyPr vert="horz" lIns="91440" tIns="45720" rIns="91440" bIns="45720" rtlCol="0" anchor="ctr"/>
          <a:lstStyle>
            <a:lvl1pPr algn="r">
              <a:defRPr sz="600">
                <a:solidFill>
                  <a:schemeClr val="tx1"/>
                </a:solidFill>
              </a:defRPr>
            </a:lvl1pPr>
          </a:lstStyle>
          <a:p>
            <a:fld id="{1C9B8DB7-5E07-498D-BB05-949344748FB4}" type="slidenum">
              <a:rPr lang="en-GB" smtClean="0"/>
              <a:pPr/>
              <a:t>‹#›</a:t>
            </a:fld>
            <a:endParaRPr lang="en-GB" dirty="0"/>
          </a:p>
        </p:txBody>
      </p:sp>
      <p:sp>
        <p:nvSpPr>
          <p:cNvPr id="8" name="TextBox 7"/>
          <p:cNvSpPr txBox="1"/>
          <p:nvPr userDrawn="1"/>
        </p:nvSpPr>
        <p:spPr>
          <a:xfrm>
            <a:off x="7739232" y="4785047"/>
            <a:ext cx="1132041" cy="184666"/>
          </a:xfrm>
          <a:prstGeom prst="rect">
            <a:avLst/>
          </a:prstGeom>
          <a:noFill/>
        </p:spPr>
        <p:txBody>
          <a:bodyPr wrap="none" rtlCol="0">
            <a:spAutoFit/>
          </a:bodyPr>
          <a:lstStyle/>
          <a:p>
            <a:pPr algn="r"/>
            <a:r>
              <a:rPr lang="en-GB" sz="600" dirty="0">
                <a:latin typeface="+mj-lt"/>
              </a:rPr>
              <a:t>© The King's Fund 2019</a:t>
            </a:r>
          </a:p>
        </p:txBody>
      </p:sp>
      <p:grpSp>
        <p:nvGrpSpPr>
          <p:cNvPr id="12"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1"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2"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dirty="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dirty="0">
                <a:solidFill>
                  <a:schemeClr val="tx1"/>
                </a:solidFill>
              </a:endParaRPr>
            </a:p>
            <a:p>
              <a:endParaRPr lang="en-GB" sz="1000" dirty="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686" r:id="rId1"/>
    <p:sldLayoutId id="2147483730" r:id="rId2"/>
    <p:sldLayoutId id="2147483693" r:id="rId3"/>
    <p:sldLayoutId id="2147483694" r:id="rId4"/>
    <p:sldLayoutId id="2147483695" r:id="rId5"/>
    <p:sldLayoutId id="2147483696" r:id="rId6"/>
    <p:sldLayoutId id="2147483697" r:id="rId7"/>
    <p:sldLayoutId id="2147483698" r:id="rId8"/>
    <p:sldLayoutId id="2147483699"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 name="Group 34"/>
          <p:cNvGrpSpPr/>
          <p:nvPr userDrawn="1"/>
        </p:nvGrpSpPr>
        <p:grpSpPr>
          <a:xfrm>
            <a:off x="-36512" y="-402919"/>
            <a:ext cx="9721080" cy="5530557"/>
            <a:chOff x="-36512" y="-403168"/>
            <a:chExt cx="9721080" cy="5533970"/>
          </a:xfrm>
        </p:grpSpPr>
        <p:cxnSp>
          <p:nvCxnSpPr>
            <p:cNvPr id="36" name="Straight Connector 35"/>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61"/>
            <p:cNvGrpSpPr/>
            <p:nvPr userDrawn="1"/>
          </p:nvGrpSpPr>
          <p:grpSpPr>
            <a:xfrm>
              <a:off x="-36512" y="-403168"/>
              <a:ext cx="9721080" cy="5533970"/>
              <a:chOff x="-36512" y="-403168"/>
              <a:chExt cx="9721080" cy="5533970"/>
            </a:xfrm>
          </p:grpSpPr>
          <p:sp>
            <p:nvSpPr>
              <p:cNvPr id="39" name="TextBox 38"/>
              <p:cNvSpPr txBox="1"/>
              <p:nvPr userDrawn="1"/>
            </p:nvSpPr>
            <p:spPr>
              <a:xfrm>
                <a:off x="-36512" y="-362228"/>
                <a:ext cx="489236" cy="200055"/>
              </a:xfrm>
              <a:prstGeom prst="rect">
                <a:avLst/>
              </a:prstGeom>
              <a:noFill/>
            </p:spPr>
            <p:txBody>
              <a:bodyPr wrap="none" rtlCol="0">
                <a:spAutoFit/>
              </a:bodyPr>
              <a:lstStyle/>
              <a:p>
                <a:pPr algn="ctr"/>
                <a:r>
                  <a:rPr lang="en-GB" sz="700" dirty="0"/>
                  <a:t>Margin</a:t>
                </a:r>
                <a:endParaRPr lang="en-GB" sz="1000" dirty="0"/>
              </a:p>
            </p:txBody>
          </p:sp>
          <p:sp>
            <p:nvSpPr>
              <p:cNvPr id="40" name="TextBox 39"/>
              <p:cNvSpPr txBox="1"/>
              <p:nvPr userDrawn="1"/>
            </p:nvSpPr>
            <p:spPr>
              <a:xfrm>
                <a:off x="8691276" y="-357002"/>
                <a:ext cx="489236" cy="200055"/>
              </a:xfrm>
              <a:prstGeom prst="rect">
                <a:avLst/>
              </a:prstGeom>
              <a:noFill/>
            </p:spPr>
            <p:txBody>
              <a:bodyPr wrap="none" rtlCol="0">
                <a:spAutoFit/>
              </a:bodyPr>
              <a:lstStyle/>
              <a:p>
                <a:pPr algn="ctr"/>
                <a:r>
                  <a:rPr lang="en-GB" sz="700" dirty="0"/>
                  <a:t>Margin</a:t>
                </a:r>
                <a:endParaRPr lang="en-GB" sz="1000" dirty="0"/>
              </a:p>
            </p:txBody>
          </p:sp>
          <p:cxnSp>
            <p:nvCxnSpPr>
              <p:cNvPr id="41" name="Straight Connector 40"/>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499689" y="-403168"/>
                <a:ext cx="6144631" cy="246221"/>
              </a:xfrm>
              <a:prstGeom prst="rect">
                <a:avLst/>
              </a:prstGeom>
              <a:noFill/>
            </p:spPr>
            <p:txBody>
              <a:bodyPr wrap="non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cxnSp>
            <p:nvCxnSpPr>
              <p:cNvPr id="46" name="Straight Arrow Connector 45"/>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rot="5400000">
                <a:off x="9143934" y="105249"/>
                <a:ext cx="489236" cy="200055"/>
              </a:xfrm>
              <a:prstGeom prst="rect">
                <a:avLst/>
              </a:prstGeom>
              <a:noFill/>
            </p:spPr>
            <p:txBody>
              <a:bodyPr wrap="none" rtlCol="0">
                <a:spAutoFit/>
              </a:bodyPr>
              <a:lstStyle/>
              <a:p>
                <a:pPr algn="ctr"/>
                <a:r>
                  <a:rPr lang="en-GB" sz="700" dirty="0"/>
                  <a:t>Margin</a:t>
                </a:r>
                <a:endParaRPr lang="en-GB" sz="1000" dirty="0"/>
              </a:p>
            </p:txBody>
          </p:sp>
          <p:sp>
            <p:nvSpPr>
              <p:cNvPr id="55" name="TextBox 54"/>
              <p:cNvSpPr txBox="1"/>
              <p:nvPr userDrawn="1"/>
            </p:nvSpPr>
            <p:spPr>
              <a:xfrm rot="5400000">
                <a:off x="9143934" y="4669326"/>
                <a:ext cx="489236" cy="200055"/>
              </a:xfrm>
              <a:prstGeom prst="rect">
                <a:avLst/>
              </a:prstGeom>
              <a:noFill/>
            </p:spPr>
            <p:txBody>
              <a:bodyPr wrap="none" rtlCol="0">
                <a:spAutoFit/>
              </a:bodyPr>
              <a:lstStyle/>
              <a:p>
                <a:pPr algn="ctr"/>
                <a:r>
                  <a:rPr lang="en-GB" sz="700" dirty="0"/>
                  <a:t>Margin</a:t>
                </a:r>
                <a:endParaRPr lang="en-GB" sz="1000" dirty="0"/>
              </a:p>
            </p:txBody>
          </p:sp>
          <p:sp>
            <p:nvSpPr>
              <p:cNvPr id="56" name="TextBox 55"/>
              <p:cNvSpPr txBox="1"/>
              <p:nvPr userDrawn="1"/>
            </p:nvSpPr>
            <p:spPr>
              <a:xfrm rot="5400000">
                <a:off x="7469807" y="2230242"/>
                <a:ext cx="4029411" cy="400110"/>
              </a:xfrm>
              <a:prstGeom prst="rect">
                <a:avLst/>
              </a:prstGeom>
              <a:noFill/>
            </p:spPr>
            <p:txBody>
              <a:bodyPr wrap="squar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grpSp>
      </p:grpSp>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145088"/>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E1F9CAB-AEDD-4F37-B574-1FB2EAA8AB76}" type="datetime1">
              <a:rPr lang="en-GB" smtClean="0"/>
              <a:pPr/>
              <a:t>06/03/2019</a:t>
            </a:fld>
            <a:endParaRPr lang="en-GB"/>
          </a:p>
        </p:txBody>
      </p:sp>
      <p:sp>
        <p:nvSpPr>
          <p:cNvPr id="5" name="Footer Placeholder 4"/>
          <p:cNvSpPr>
            <a:spLocks noGrp="1"/>
          </p:cNvSpPr>
          <p:nvPr>
            <p:ph type="ftr" sz="quarter" idx="3"/>
          </p:nvPr>
        </p:nvSpPr>
        <p:spPr>
          <a:xfrm>
            <a:off x="395288" y="4960536"/>
            <a:ext cx="4176712" cy="184552"/>
          </a:xfrm>
          <a:prstGeom prst="rect">
            <a:avLst/>
          </a:prstGeom>
        </p:spPr>
        <p:txBody>
          <a:bodyPr vert="horz" lIns="0" tIns="45720" rIns="0" bIns="45720" rtlCol="0" anchor="ctr"/>
          <a:lstStyle>
            <a:lvl1pPr algn="l">
              <a:defRPr sz="600">
                <a:solidFill>
                  <a:schemeClr val="tx1"/>
                </a:solidFill>
              </a:defRPr>
            </a:lvl1pPr>
          </a:lstStyle>
          <a:p>
            <a:r>
              <a:rPr lang="en-GB"/>
              <a:t>This is the footer area where text can be added if need be</a:t>
            </a:r>
            <a:endParaRPr lang="en-GB" dirty="0"/>
          </a:p>
        </p:txBody>
      </p:sp>
      <p:sp>
        <p:nvSpPr>
          <p:cNvPr id="6" name="Slide Number Placeholder 5"/>
          <p:cNvSpPr>
            <a:spLocks noGrp="1"/>
          </p:cNvSpPr>
          <p:nvPr>
            <p:ph type="sldNum" sz="quarter" idx="4"/>
          </p:nvPr>
        </p:nvSpPr>
        <p:spPr>
          <a:xfrm>
            <a:off x="7884368" y="4961601"/>
            <a:ext cx="986905" cy="183487"/>
          </a:xfrm>
          <a:prstGeom prst="rect">
            <a:avLst/>
          </a:prstGeom>
        </p:spPr>
        <p:txBody>
          <a:bodyPr vert="horz" lIns="91440" tIns="45720" rIns="91440" bIns="45720" rtlCol="0" anchor="ctr"/>
          <a:lstStyle>
            <a:lvl1pPr algn="r">
              <a:defRPr sz="600">
                <a:solidFill>
                  <a:schemeClr val="tx1"/>
                </a:solidFill>
              </a:defRPr>
            </a:lvl1pPr>
          </a:lstStyle>
          <a:p>
            <a:fld id="{1C9B8DB7-5E07-498D-BB05-949344748FB4}" type="slidenum">
              <a:rPr lang="en-GB" smtClean="0"/>
              <a:pPr/>
              <a:t>‹#›</a:t>
            </a:fld>
            <a:endParaRPr lang="en-GB" dirty="0"/>
          </a:p>
        </p:txBody>
      </p:sp>
      <p:sp>
        <p:nvSpPr>
          <p:cNvPr id="8" name="TextBox 7"/>
          <p:cNvSpPr txBox="1"/>
          <p:nvPr userDrawn="1"/>
        </p:nvSpPr>
        <p:spPr>
          <a:xfrm>
            <a:off x="7739232" y="4785047"/>
            <a:ext cx="1132041" cy="184666"/>
          </a:xfrm>
          <a:prstGeom prst="rect">
            <a:avLst/>
          </a:prstGeom>
          <a:noFill/>
        </p:spPr>
        <p:txBody>
          <a:bodyPr wrap="none" rtlCol="0">
            <a:spAutoFit/>
          </a:bodyPr>
          <a:lstStyle/>
          <a:p>
            <a:pPr algn="r"/>
            <a:r>
              <a:rPr lang="en-GB" sz="600" dirty="0">
                <a:latin typeface="+mj-lt"/>
              </a:rPr>
              <a:t>© The King's Fund 2019</a:t>
            </a:r>
          </a:p>
        </p:txBody>
      </p:sp>
      <p:grpSp>
        <p:nvGrpSpPr>
          <p:cNvPr id="12"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1"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2"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dirty="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dirty="0">
                <a:solidFill>
                  <a:schemeClr val="tx1"/>
                </a:solidFill>
              </a:endParaRPr>
            </a:p>
            <a:p>
              <a:endParaRPr lang="en-GB" sz="1000" dirty="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701" r:id="rId1"/>
    <p:sldLayoutId id="2147483731" r:id="rId2"/>
    <p:sldLayoutId id="2147483708" r:id="rId3"/>
    <p:sldLayoutId id="2147483709" r:id="rId4"/>
    <p:sldLayoutId id="2147483710" r:id="rId5"/>
    <p:sldLayoutId id="2147483711" r:id="rId6"/>
    <p:sldLayoutId id="2147483712" r:id="rId7"/>
    <p:sldLayoutId id="2147483713" r:id="rId8"/>
    <p:sldLayoutId id="2147483714"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145088"/>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E1F9CAB-AEDD-4F37-B574-1FB2EAA8AB76}" type="datetime1">
              <a:rPr lang="en-GB" smtClean="0"/>
              <a:pPr/>
              <a:t>06/03/2019</a:t>
            </a:fld>
            <a:endParaRPr lang="en-GB"/>
          </a:p>
        </p:txBody>
      </p:sp>
      <p:sp>
        <p:nvSpPr>
          <p:cNvPr id="5" name="Footer Placeholder 4"/>
          <p:cNvSpPr>
            <a:spLocks noGrp="1"/>
          </p:cNvSpPr>
          <p:nvPr>
            <p:ph type="ftr" sz="quarter" idx="3"/>
          </p:nvPr>
        </p:nvSpPr>
        <p:spPr>
          <a:xfrm>
            <a:off x="395288" y="4960536"/>
            <a:ext cx="4176712" cy="184552"/>
          </a:xfrm>
          <a:prstGeom prst="rect">
            <a:avLst/>
          </a:prstGeom>
        </p:spPr>
        <p:txBody>
          <a:bodyPr vert="horz" lIns="0" tIns="45720" rIns="0" bIns="45720" rtlCol="0" anchor="ctr"/>
          <a:lstStyle>
            <a:lvl1pPr algn="l">
              <a:defRPr sz="600">
                <a:solidFill>
                  <a:schemeClr val="tx1"/>
                </a:solidFill>
              </a:defRPr>
            </a:lvl1pPr>
          </a:lstStyle>
          <a:p>
            <a:r>
              <a:rPr lang="en-GB"/>
              <a:t>This is the footer area where text can be added if need be</a:t>
            </a:r>
            <a:endParaRPr lang="en-GB" dirty="0"/>
          </a:p>
        </p:txBody>
      </p:sp>
      <p:sp>
        <p:nvSpPr>
          <p:cNvPr id="6" name="Slide Number Placeholder 5"/>
          <p:cNvSpPr>
            <a:spLocks noGrp="1"/>
          </p:cNvSpPr>
          <p:nvPr>
            <p:ph type="sldNum" sz="quarter" idx="4"/>
          </p:nvPr>
        </p:nvSpPr>
        <p:spPr>
          <a:xfrm>
            <a:off x="7884368" y="4961601"/>
            <a:ext cx="986905" cy="183487"/>
          </a:xfrm>
          <a:prstGeom prst="rect">
            <a:avLst/>
          </a:prstGeom>
        </p:spPr>
        <p:txBody>
          <a:bodyPr vert="horz" lIns="91440" tIns="45720" rIns="91440" bIns="45720" rtlCol="0" anchor="ctr"/>
          <a:lstStyle>
            <a:lvl1pPr algn="r">
              <a:defRPr sz="600">
                <a:solidFill>
                  <a:schemeClr val="tx1"/>
                </a:solidFill>
              </a:defRPr>
            </a:lvl1pPr>
          </a:lstStyle>
          <a:p>
            <a:fld id="{1C9B8DB7-5E07-498D-BB05-949344748FB4}" type="slidenum">
              <a:rPr lang="en-GB" smtClean="0"/>
              <a:pPr/>
              <a:t>‹#›</a:t>
            </a:fld>
            <a:endParaRPr lang="en-GB" dirty="0"/>
          </a:p>
        </p:txBody>
      </p:sp>
      <p:sp>
        <p:nvSpPr>
          <p:cNvPr id="8" name="TextBox 7"/>
          <p:cNvSpPr txBox="1"/>
          <p:nvPr userDrawn="1"/>
        </p:nvSpPr>
        <p:spPr>
          <a:xfrm>
            <a:off x="7739232" y="4785047"/>
            <a:ext cx="1132041" cy="184666"/>
          </a:xfrm>
          <a:prstGeom prst="rect">
            <a:avLst/>
          </a:prstGeom>
          <a:noFill/>
        </p:spPr>
        <p:txBody>
          <a:bodyPr wrap="none" rtlCol="0">
            <a:spAutoFit/>
          </a:bodyPr>
          <a:lstStyle/>
          <a:p>
            <a:pPr algn="r"/>
            <a:r>
              <a:rPr lang="en-GB" sz="600" dirty="0">
                <a:latin typeface="+mj-lt"/>
              </a:rPr>
              <a:t>© The King's Fund 2019</a:t>
            </a:r>
          </a:p>
        </p:txBody>
      </p:sp>
    </p:spTree>
  </p:cSld>
  <p:clrMap bg1="lt1" tx1="dk1" bg2="lt2" tx2="dk2" accent1="accent1" accent2="accent2" accent3="accent3" accent4="accent4" accent5="accent5" accent6="accent6" hlink="hlink" folHlink="folHlink"/>
  <p:sldLayoutIdLst>
    <p:sldLayoutId id="2147483716" r:id="rId1"/>
    <p:sldLayoutId id="2147483732" r:id="rId2"/>
    <p:sldLayoutId id="2147483723" r:id="rId3"/>
    <p:sldLayoutId id="2147483724" r:id="rId4"/>
    <p:sldLayoutId id="2147483725" r:id="rId5"/>
    <p:sldLayoutId id="2147483726" r:id="rId6"/>
    <p:sldLayoutId id="2147483727" r:id="rId7"/>
    <p:sldLayoutId id="2147483728" r:id="rId8"/>
    <p:sldLayoutId id="2147483729" r:id="rId9"/>
    <p:sldLayoutId id="2147483734" r:id="rId10"/>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2"/>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 name="Group 34"/>
          <p:cNvGrpSpPr/>
          <p:nvPr userDrawn="1"/>
        </p:nvGrpSpPr>
        <p:grpSpPr>
          <a:xfrm>
            <a:off x="-36512" y="-402919"/>
            <a:ext cx="9721080" cy="5530557"/>
            <a:chOff x="-36512" y="-403168"/>
            <a:chExt cx="9721080" cy="5533970"/>
          </a:xfrm>
        </p:grpSpPr>
        <p:cxnSp>
          <p:nvCxnSpPr>
            <p:cNvPr id="36" name="Straight Connector 35"/>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61"/>
            <p:cNvGrpSpPr/>
            <p:nvPr userDrawn="1"/>
          </p:nvGrpSpPr>
          <p:grpSpPr>
            <a:xfrm>
              <a:off x="-36512" y="-403168"/>
              <a:ext cx="9721080" cy="5533970"/>
              <a:chOff x="-36512" y="-403168"/>
              <a:chExt cx="9721080" cy="5533970"/>
            </a:xfrm>
          </p:grpSpPr>
          <p:sp>
            <p:nvSpPr>
              <p:cNvPr id="39" name="TextBox 38"/>
              <p:cNvSpPr txBox="1"/>
              <p:nvPr userDrawn="1"/>
            </p:nvSpPr>
            <p:spPr>
              <a:xfrm>
                <a:off x="-36512" y="-362228"/>
                <a:ext cx="489236" cy="200055"/>
              </a:xfrm>
              <a:prstGeom prst="rect">
                <a:avLst/>
              </a:prstGeom>
              <a:noFill/>
            </p:spPr>
            <p:txBody>
              <a:bodyPr wrap="none" rtlCol="0">
                <a:spAutoFit/>
              </a:bodyPr>
              <a:lstStyle/>
              <a:p>
                <a:pPr algn="ctr"/>
                <a:r>
                  <a:rPr lang="en-GB" sz="700" dirty="0"/>
                  <a:t>Margin</a:t>
                </a:r>
                <a:endParaRPr lang="en-GB" sz="1000" dirty="0"/>
              </a:p>
            </p:txBody>
          </p:sp>
          <p:sp>
            <p:nvSpPr>
              <p:cNvPr id="40" name="TextBox 39"/>
              <p:cNvSpPr txBox="1"/>
              <p:nvPr userDrawn="1"/>
            </p:nvSpPr>
            <p:spPr>
              <a:xfrm>
                <a:off x="8691276" y="-357002"/>
                <a:ext cx="489236" cy="200055"/>
              </a:xfrm>
              <a:prstGeom prst="rect">
                <a:avLst/>
              </a:prstGeom>
              <a:noFill/>
            </p:spPr>
            <p:txBody>
              <a:bodyPr wrap="none" rtlCol="0">
                <a:spAutoFit/>
              </a:bodyPr>
              <a:lstStyle/>
              <a:p>
                <a:pPr algn="ctr"/>
                <a:r>
                  <a:rPr lang="en-GB" sz="700" dirty="0"/>
                  <a:t>Margin</a:t>
                </a:r>
                <a:endParaRPr lang="en-GB" sz="1000" dirty="0"/>
              </a:p>
            </p:txBody>
          </p:sp>
          <p:cxnSp>
            <p:nvCxnSpPr>
              <p:cNvPr id="41" name="Straight Connector 40"/>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499689" y="-403168"/>
                <a:ext cx="6144631" cy="246221"/>
              </a:xfrm>
              <a:prstGeom prst="rect">
                <a:avLst/>
              </a:prstGeom>
              <a:noFill/>
            </p:spPr>
            <p:txBody>
              <a:bodyPr wrap="non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cxnSp>
            <p:nvCxnSpPr>
              <p:cNvPr id="46" name="Straight Arrow Connector 45"/>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rot="5400000">
                <a:off x="9143934" y="105249"/>
                <a:ext cx="489236" cy="200055"/>
              </a:xfrm>
              <a:prstGeom prst="rect">
                <a:avLst/>
              </a:prstGeom>
              <a:noFill/>
            </p:spPr>
            <p:txBody>
              <a:bodyPr wrap="none" rtlCol="0">
                <a:spAutoFit/>
              </a:bodyPr>
              <a:lstStyle/>
              <a:p>
                <a:pPr algn="ctr"/>
                <a:r>
                  <a:rPr lang="en-GB" sz="700" dirty="0"/>
                  <a:t>Margin</a:t>
                </a:r>
                <a:endParaRPr lang="en-GB" sz="1000" dirty="0"/>
              </a:p>
            </p:txBody>
          </p:sp>
          <p:sp>
            <p:nvSpPr>
              <p:cNvPr id="55" name="TextBox 54"/>
              <p:cNvSpPr txBox="1"/>
              <p:nvPr userDrawn="1"/>
            </p:nvSpPr>
            <p:spPr>
              <a:xfrm rot="5400000">
                <a:off x="9143934" y="4669326"/>
                <a:ext cx="489236" cy="200055"/>
              </a:xfrm>
              <a:prstGeom prst="rect">
                <a:avLst/>
              </a:prstGeom>
              <a:noFill/>
            </p:spPr>
            <p:txBody>
              <a:bodyPr wrap="none" rtlCol="0">
                <a:spAutoFit/>
              </a:bodyPr>
              <a:lstStyle/>
              <a:p>
                <a:pPr algn="ctr"/>
                <a:r>
                  <a:rPr lang="en-GB" sz="700" dirty="0"/>
                  <a:t>Margin</a:t>
                </a:r>
                <a:endParaRPr lang="en-GB" sz="1000" dirty="0"/>
              </a:p>
            </p:txBody>
          </p:sp>
          <p:sp>
            <p:nvSpPr>
              <p:cNvPr id="56" name="TextBox 55"/>
              <p:cNvSpPr txBox="1"/>
              <p:nvPr userDrawn="1"/>
            </p:nvSpPr>
            <p:spPr>
              <a:xfrm rot="5400000">
                <a:off x="7469807" y="2230242"/>
                <a:ext cx="4029411" cy="400110"/>
              </a:xfrm>
              <a:prstGeom prst="rect">
                <a:avLst/>
              </a:prstGeom>
              <a:noFill/>
            </p:spPr>
            <p:txBody>
              <a:bodyPr wrap="squar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grpSp>
      </p:grpSp>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145088"/>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E1F9CAB-AEDD-4F37-B574-1FB2EAA8AB76}" type="datetime1">
              <a:rPr lang="en-GB" smtClean="0"/>
              <a:pPr/>
              <a:t>06/03/2019</a:t>
            </a:fld>
            <a:endParaRPr lang="en-GB"/>
          </a:p>
        </p:txBody>
      </p:sp>
      <p:sp>
        <p:nvSpPr>
          <p:cNvPr id="5" name="Footer Placeholder 4"/>
          <p:cNvSpPr>
            <a:spLocks noGrp="1"/>
          </p:cNvSpPr>
          <p:nvPr>
            <p:ph type="ftr" sz="quarter" idx="3"/>
          </p:nvPr>
        </p:nvSpPr>
        <p:spPr>
          <a:xfrm>
            <a:off x="395288" y="4960536"/>
            <a:ext cx="4176712" cy="184552"/>
          </a:xfrm>
          <a:prstGeom prst="rect">
            <a:avLst/>
          </a:prstGeom>
        </p:spPr>
        <p:txBody>
          <a:bodyPr vert="horz" lIns="0" tIns="45720" rIns="0" bIns="45720" rtlCol="0" anchor="ctr"/>
          <a:lstStyle>
            <a:lvl1pPr algn="l">
              <a:defRPr sz="600">
                <a:solidFill>
                  <a:schemeClr val="tx1"/>
                </a:solidFill>
              </a:defRPr>
            </a:lvl1pPr>
          </a:lstStyle>
          <a:p>
            <a:r>
              <a:rPr lang="en-GB"/>
              <a:t>This is the footer area where text can be added if need be</a:t>
            </a:r>
            <a:endParaRPr lang="en-GB" dirty="0"/>
          </a:p>
        </p:txBody>
      </p:sp>
      <p:sp>
        <p:nvSpPr>
          <p:cNvPr id="6" name="Slide Number Placeholder 5"/>
          <p:cNvSpPr>
            <a:spLocks noGrp="1"/>
          </p:cNvSpPr>
          <p:nvPr>
            <p:ph type="sldNum" sz="quarter" idx="4"/>
          </p:nvPr>
        </p:nvSpPr>
        <p:spPr>
          <a:xfrm>
            <a:off x="7884368" y="4961601"/>
            <a:ext cx="986905" cy="183487"/>
          </a:xfrm>
          <a:prstGeom prst="rect">
            <a:avLst/>
          </a:prstGeom>
        </p:spPr>
        <p:txBody>
          <a:bodyPr vert="horz" lIns="91440" tIns="45720" rIns="91440" bIns="45720" rtlCol="0" anchor="ctr"/>
          <a:lstStyle>
            <a:lvl1pPr algn="r">
              <a:defRPr sz="600">
                <a:solidFill>
                  <a:schemeClr val="tx1"/>
                </a:solidFill>
              </a:defRPr>
            </a:lvl1pPr>
          </a:lstStyle>
          <a:p>
            <a:fld id="{1C9B8DB7-5E07-498D-BB05-949344748FB4}" type="slidenum">
              <a:rPr lang="en-GB" smtClean="0"/>
              <a:pPr/>
              <a:t>‹#›</a:t>
            </a:fld>
            <a:endParaRPr lang="en-GB" dirty="0"/>
          </a:p>
        </p:txBody>
      </p:sp>
      <p:sp>
        <p:nvSpPr>
          <p:cNvPr id="8" name="TextBox 7"/>
          <p:cNvSpPr txBox="1"/>
          <p:nvPr userDrawn="1"/>
        </p:nvSpPr>
        <p:spPr>
          <a:xfrm>
            <a:off x="7739232" y="4785047"/>
            <a:ext cx="1132041" cy="184666"/>
          </a:xfrm>
          <a:prstGeom prst="rect">
            <a:avLst/>
          </a:prstGeom>
          <a:noFill/>
        </p:spPr>
        <p:txBody>
          <a:bodyPr wrap="none" rtlCol="0">
            <a:spAutoFit/>
          </a:bodyPr>
          <a:lstStyle/>
          <a:p>
            <a:pPr algn="r"/>
            <a:r>
              <a:rPr lang="en-GB" sz="600" dirty="0">
                <a:latin typeface="+mj-lt"/>
              </a:rPr>
              <a:t>© The King's Fund 2019</a:t>
            </a:r>
          </a:p>
        </p:txBody>
      </p:sp>
      <p:grpSp>
        <p:nvGrpSpPr>
          <p:cNvPr id="12"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1"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2"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dirty="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dirty="0">
                <a:solidFill>
                  <a:schemeClr val="tx1"/>
                </a:solidFill>
              </a:endParaRPr>
            </a:p>
            <a:p>
              <a:endParaRPr lang="en-GB" sz="1000" dirty="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671" r:id="rId1"/>
    <p:sldLayoutId id="2147483733" r:id="rId2"/>
    <p:sldLayoutId id="2147483678" r:id="rId3"/>
    <p:sldLayoutId id="2147483679" r:id="rId4"/>
    <p:sldLayoutId id="2147483680" r:id="rId5"/>
    <p:sldLayoutId id="2147483681" r:id="rId6"/>
    <p:sldLayoutId id="2147483682" r:id="rId7"/>
    <p:sldLayoutId id="2147483683" r:id="rId8"/>
    <p:sldLayoutId id="2147483684"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288" y="1175302"/>
            <a:ext cx="6120928" cy="857515"/>
          </a:xfrm>
        </p:spPr>
        <p:txBody>
          <a:bodyPr/>
          <a:lstStyle/>
          <a:p>
            <a:r>
              <a:rPr lang="en-GB" dirty="0"/>
              <a:t>Public satisfaction with the NHS and social care in 2018</a:t>
            </a:r>
          </a:p>
        </p:txBody>
      </p:sp>
      <p:sp>
        <p:nvSpPr>
          <p:cNvPr id="8" name="Text Placeholder 7"/>
          <p:cNvSpPr>
            <a:spLocks noGrp="1"/>
          </p:cNvSpPr>
          <p:nvPr>
            <p:ph type="body" sz="quarter" idx="13"/>
          </p:nvPr>
        </p:nvSpPr>
        <p:spPr/>
        <p:txBody>
          <a:bodyPr/>
          <a:lstStyle/>
          <a:p>
            <a:r>
              <a:rPr lang="en-GB" b="1" dirty="0"/>
              <a:t>Results from the British Social Attitudes Survey</a:t>
            </a:r>
          </a:p>
          <a:p>
            <a:endParaRPr lang="en-GB" dirty="0"/>
          </a:p>
          <a:p>
            <a:endParaRPr lang="en-GB" dirty="0"/>
          </a:p>
          <a:p>
            <a:r>
              <a:rPr lang="en-GB" dirty="0"/>
              <a:t>John Appleby and Ruth Robertson </a:t>
            </a:r>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F0634C7F-5665-F34E-836A-898E4398A8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288" y="3241113"/>
            <a:ext cx="7645400" cy="1244600"/>
          </a:xfrm>
          <a:prstGeom prst="rect">
            <a:avLst/>
          </a:prstGeom>
        </p:spPr>
      </p:pic>
      <p:pic>
        <p:nvPicPr>
          <p:cNvPr id="3" name="Picture 2">
            <a:extLst>
              <a:ext uri="{FF2B5EF4-FFF2-40B4-BE49-F238E27FC236}">
                <a16:creationId xmlns:a16="http://schemas.microsoft.com/office/drawing/2014/main" id="{3DD124CD-D52B-844F-86F6-3EC06F7DE0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5246" y="2496240"/>
            <a:ext cx="3080857" cy="305094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95288" y="340607"/>
            <a:ext cx="8353425" cy="792169"/>
          </a:xfrm>
        </p:spPr>
        <p:txBody>
          <a:bodyPr/>
          <a:lstStyle/>
          <a:p>
            <a:r>
              <a:rPr lang="en-GB" dirty="0"/>
              <a:t>Public satisfaction with the NHS, 1983 – 2018</a:t>
            </a:r>
          </a:p>
        </p:txBody>
      </p:sp>
      <p:pic>
        <p:nvPicPr>
          <p:cNvPr id="3" name="Content Placeholder 2">
            <a:extLst>
              <a:ext uri="{FF2B5EF4-FFF2-40B4-BE49-F238E27FC236}">
                <a16:creationId xmlns:a16="http://schemas.microsoft.com/office/drawing/2014/main" id="{FD69A543-BAA9-4C9E-9131-39797FF2EACE}"/>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95287" y="898525"/>
            <a:ext cx="5524500" cy="3543300"/>
          </a:xfrm>
        </p:spPr>
      </p:pic>
      <p:sp>
        <p:nvSpPr>
          <p:cNvPr id="2" name="Oval 1"/>
          <p:cNvSpPr/>
          <p:nvPr/>
        </p:nvSpPr>
        <p:spPr>
          <a:xfrm>
            <a:off x="6156176" y="1634504"/>
            <a:ext cx="1440000" cy="1440000"/>
          </a:xfrm>
          <a:prstGeom prst="ellipse">
            <a:avLst/>
          </a:prstGeom>
          <a:solidFill>
            <a:srgbClr val="A24CC8"/>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t>53%</a:t>
            </a:r>
            <a:endParaRPr lang="en-GB" sz="1600" b="1" dirty="0"/>
          </a:p>
          <a:p>
            <a:pPr algn="ctr"/>
            <a:r>
              <a:rPr lang="en-GB" sz="1100" b="1" dirty="0"/>
              <a:t>Down 3ppt</a:t>
            </a:r>
          </a:p>
          <a:p>
            <a:pPr algn="ctr"/>
            <a:r>
              <a:rPr lang="en-GB" sz="1100" b="1" dirty="0"/>
              <a:t>Lowest since 2007</a:t>
            </a:r>
          </a:p>
        </p:txBody>
      </p:sp>
      <p:sp>
        <p:nvSpPr>
          <p:cNvPr id="6" name="Oval 5"/>
          <p:cNvSpPr/>
          <p:nvPr/>
        </p:nvSpPr>
        <p:spPr>
          <a:xfrm>
            <a:off x="5652120" y="2235731"/>
            <a:ext cx="120911" cy="120789"/>
          </a:xfrm>
          <a:prstGeom prst="ellipse">
            <a:avLst/>
          </a:prstGeom>
          <a:solidFill>
            <a:srgbClr val="A24CC8"/>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95288" y="340607"/>
            <a:ext cx="8353425" cy="792169"/>
          </a:xfrm>
        </p:spPr>
        <p:txBody>
          <a:bodyPr/>
          <a:lstStyle/>
          <a:p>
            <a:r>
              <a:rPr lang="en-GB" dirty="0"/>
              <a:t>Satisfaction with GPs and dentists, 1983 – 2018</a:t>
            </a:r>
          </a:p>
        </p:txBody>
      </p:sp>
      <p:pic>
        <p:nvPicPr>
          <p:cNvPr id="3" name="Content Placeholder 2">
            <a:extLst>
              <a:ext uri="{FF2B5EF4-FFF2-40B4-BE49-F238E27FC236}">
                <a16:creationId xmlns:a16="http://schemas.microsoft.com/office/drawing/2014/main" id="{E8B153AC-F3B0-40CE-A647-96535F57711C}"/>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95288" y="933958"/>
            <a:ext cx="5469255" cy="3507867"/>
          </a:xfrm>
        </p:spPr>
      </p:pic>
      <p:sp>
        <p:nvSpPr>
          <p:cNvPr id="4" name="Oval 3"/>
          <p:cNvSpPr/>
          <p:nvPr/>
        </p:nvSpPr>
        <p:spPr>
          <a:xfrm>
            <a:off x="6011439" y="981464"/>
            <a:ext cx="1440000" cy="1440000"/>
          </a:xfrm>
          <a:prstGeom prst="ellipse">
            <a:avLst/>
          </a:prstGeom>
          <a:solidFill>
            <a:srgbClr val="381D59"/>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t>GPs</a:t>
            </a:r>
          </a:p>
          <a:p>
            <a:pPr algn="ctr"/>
            <a:r>
              <a:rPr lang="en-GB" sz="2400" b="1" dirty="0"/>
              <a:t>63%</a:t>
            </a:r>
            <a:endParaRPr lang="en-GB" sz="1600" b="1" dirty="0"/>
          </a:p>
          <a:p>
            <a:pPr algn="ctr"/>
            <a:r>
              <a:rPr lang="en-GB" sz="1100" b="1" dirty="0"/>
              <a:t>Lowest ever</a:t>
            </a:r>
          </a:p>
        </p:txBody>
      </p:sp>
      <p:sp>
        <p:nvSpPr>
          <p:cNvPr id="5" name="Oval 4"/>
          <p:cNvSpPr/>
          <p:nvPr/>
        </p:nvSpPr>
        <p:spPr>
          <a:xfrm>
            <a:off x="6011439" y="2511088"/>
            <a:ext cx="1440000" cy="1440000"/>
          </a:xfrm>
          <a:prstGeom prst="ellipse">
            <a:avLst/>
          </a:prstGeom>
          <a:solidFill>
            <a:srgbClr val="A24CC8"/>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t>Dentists</a:t>
            </a:r>
          </a:p>
          <a:p>
            <a:pPr algn="ctr"/>
            <a:r>
              <a:rPr lang="en-GB" sz="2400" b="1" dirty="0"/>
              <a:t>58%</a:t>
            </a:r>
            <a:endParaRPr lang="en-GB" sz="1600" b="1" dirty="0"/>
          </a:p>
          <a:p>
            <a:pPr algn="ctr"/>
            <a:r>
              <a:rPr lang="en-GB" sz="1100" b="1" dirty="0"/>
              <a:t>Remains high historically</a:t>
            </a:r>
          </a:p>
        </p:txBody>
      </p:sp>
      <p:sp>
        <p:nvSpPr>
          <p:cNvPr id="8" name="Oval 7"/>
          <p:cNvSpPr/>
          <p:nvPr/>
        </p:nvSpPr>
        <p:spPr>
          <a:xfrm>
            <a:off x="5580112" y="2001080"/>
            <a:ext cx="120911" cy="120789"/>
          </a:xfrm>
          <a:prstGeom prst="ellipse">
            <a:avLst/>
          </a:prstGeom>
          <a:solidFill>
            <a:srgbClr val="381D5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10" name="Oval 9"/>
          <p:cNvSpPr/>
          <p:nvPr/>
        </p:nvSpPr>
        <p:spPr>
          <a:xfrm>
            <a:off x="5580112" y="2163722"/>
            <a:ext cx="120911" cy="120789"/>
          </a:xfrm>
          <a:prstGeom prst="ellipse">
            <a:avLst/>
          </a:prstGeom>
          <a:solidFill>
            <a:srgbClr val="A24CC8"/>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Tree>
    <p:extLst>
      <p:ext uri="{BB962C8B-B14F-4D97-AF65-F5344CB8AC3E}">
        <p14:creationId xmlns:p14="http://schemas.microsoft.com/office/powerpoint/2010/main" val="9205018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95288" y="340607"/>
            <a:ext cx="8353425" cy="792169"/>
          </a:xfrm>
        </p:spPr>
        <p:txBody>
          <a:bodyPr/>
          <a:lstStyle/>
          <a:p>
            <a:r>
              <a:rPr lang="en-GB" dirty="0"/>
              <a:t>Satisfaction with social care, 2005 – 2018</a:t>
            </a:r>
          </a:p>
        </p:txBody>
      </p:sp>
      <p:pic>
        <p:nvPicPr>
          <p:cNvPr id="3" name="Content Placeholder 2">
            <a:extLst>
              <a:ext uri="{FF2B5EF4-FFF2-40B4-BE49-F238E27FC236}">
                <a16:creationId xmlns:a16="http://schemas.microsoft.com/office/drawing/2014/main" id="{34E0FC72-E777-4B2C-90F5-F6C4C9A47B82}"/>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95288" y="888873"/>
            <a:ext cx="5745480" cy="3552952"/>
          </a:xfrm>
        </p:spPr>
      </p:pic>
      <p:sp>
        <p:nvSpPr>
          <p:cNvPr id="5" name="Oval 4"/>
          <p:cNvSpPr>
            <a:spLocks noChangeAspect="1"/>
          </p:cNvSpPr>
          <p:nvPr/>
        </p:nvSpPr>
        <p:spPr>
          <a:xfrm>
            <a:off x="6372200" y="2236978"/>
            <a:ext cx="1512000" cy="1512000"/>
          </a:xfrm>
          <a:prstGeom prst="ellipse">
            <a:avLst/>
          </a:prstGeom>
          <a:solidFill>
            <a:srgbClr val="381D59"/>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t>26%</a:t>
            </a:r>
          </a:p>
          <a:p>
            <a:pPr algn="ctr"/>
            <a:r>
              <a:rPr lang="en-GB" sz="1100" b="1" dirty="0"/>
              <a:t>Low compared to NHS and NHS services</a:t>
            </a:r>
            <a:endParaRPr lang="en-GB" sz="1050" b="1" dirty="0"/>
          </a:p>
        </p:txBody>
      </p:sp>
      <p:sp>
        <p:nvSpPr>
          <p:cNvPr id="6" name="Oval 5"/>
          <p:cNvSpPr/>
          <p:nvPr/>
        </p:nvSpPr>
        <p:spPr>
          <a:xfrm>
            <a:off x="5724128" y="2932584"/>
            <a:ext cx="120911" cy="120789"/>
          </a:xfrm>
          <a:prstGeom prst="ellipse">
            <a:avLst/>
          </a:prstGeom>
          <a:solidFill>
            <a:srgbClr val="381D5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Tree>
    <p:extLst>
      <p:ext uri="{BB962C8B-B14F-4D97-AF65-F5344CB8AC3E}">
        <p14:creationId xmlns:p14="http://schemas.microsoft.com/office/powerpoint/2010/main" val="6944098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95288" y="340607"/>
            <a:ext cx="8353425" cy="792169"/>
          </a:xfrm>
        </p:spPr>
        <p:txBody>
          <a:bodyPr/>
          <a:lstStyle/>
          <a:p>
            <a:r>
              <a:rPr lang="en-GB" dirty="0"/>
              <a:t>Satisfaction with hospital services, 1983 – 2018</a:t>
            </a:r>
          </a:p>
        </p:txBody>
      </p:sp>
      <p:pic>
        <p:nvPicPr>
          <p:cNvPr id="3" name="Content Placeholder 2">
            <a:extLst>
              <a:ext uri="{FF2B5EF4-FFF2-40B4-BE49-F238E27FC236}">
                <a16:creationId xmlns:a16="http://schemas.microsoft.com/office/drawing/2014/main" id="{EC3ABFC7-1183-46BD-AFD9-2C8E2239BA37}"/>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407973" y="1025525"/>
            <a:ext cx="5524500" cy="3416300"/>
          </a:xfrm>
        </p:spPr>
      </p:pic>
      <p:sp>
        <p:nvSpPr>
          <p:cNvPr id="4" name="Oval 3"/>
          <p:cNvSpPr>
            <a:spLocks noChangeAspect="1"/>
          </p:cNvSpPr>
          <p:nvPr/>
        </p:nvSpPr>
        <p:spPr>
          <a:xfrm>
            <a:off x="6118647" y="1029367"/>
            <a:ext cx="1260000" cy="1260000"/>
          </a:xfrm>
          <a:prstGeom prst="ellipse">
            <a:avLst/>
          </a:prstGeom>
          <a:solidFill>
            <a:srgbClr val="E14A1A"/>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50" b="1" dirty="0"/>
              <a:t>Outpatients</a:t>
            </a:r>
          </a:p>
          <a:p>
            <a:pPr algn="ctr"/>
            <a:r>
              <a:rPr lang="en-GB" sz="2400" b="1" dirty="0"/>
              <a:t>70%</a:t>
            </a:r>
          </a:p>
          <a:p>
            <a:pPr algn="ctr"/>
            <a:r>
              <a:rPr lang="en-GB" sz="1100" b="1" dirty="0"/>
              <a:t>Highest ever</a:t>
            </a:r>
            <a:endParaRPr lang="en-GB" sz="900" b="1" dirty="0"/>
          </a:p>
        </p:txBody>
      </p:sp>
      <p:sp>
        <p:nvSpPr>
          <p:cNvPr id="5" name="Oval 4"/>
          <p:cNvSpPr>
            <a:spLocks noChangeAspect="1"/>
          </p:cNvSpPr>
          <p:nvPr/>
        </p:nvSpPr>
        <p:spPr>
          <a:xfrm>
            <a:off x="6118647" y="2105596"/>
            <a:ext cx="1260000" cy="1260000"/>
          </a:xfrm>
          <a:prstGeom prst="ellipse">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50" b="1" dirty="0"/>
              <a:t>Inpatients</a:t>
            </a:r>
          </a:p>
          <a:p>
            <a:pPr algn="ctr"/>
            <a:r>
              <a:rPr lang="en-GB" sz="2400" b="1" dirty="0"/>
              <a:t>63%</a:t>
            </a:r>
          </a:p>
          <a:p>
            <a:pPr algn="ctr"/>
            <a:r>
              <a:rPr lang="en-GB" sz="1100" b="1" dirty="0"/>
              <a:t>Highest ever</a:t>
            </a:r>
            <a:endParaRPr lang="en-GB" sz="900" b="1" dirty="0"/>
          </a:p>
        </p:txBody>
      </p:sp>
      <p:sp>
        <p:nvSpPr>
          <p:cNvPr id="6" name="Oval 5"/>
          <p:cNvSpPr>
            <a:spLocks noChangeAspect="1"/>
          </p:cNvSpPr>
          <p:nvPr/>
        </p:nvSpPr>
        <p:spPr>
          <a:xfrm>
            <a:off x="6118647" y="3181825"/>
            <a:ext cx="1260000" cy="1260000"/>
          </a:xfrm>
          <a:prstGeom prst="ellipse">
            <a:avLst/>
          </a:prstGeom>
          <a:solidFill>
            <a:srgbClr val="381D59"/>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50" b="1" dirty="0"/>
              <a:t>A&amp;E</a:t>
            </a:r>
          </a:p>
          <a:p>
            <a:pPr algn="ctr"/>
            <a:r>
              <a:rPr lang="en-GB" sz="2400" b="1" dirty="0"/>
              <a:t>53%</a:t>
            </a:r>
          </a:p>
          <a:p>
            <a:pPr algn="ctr"/>
            <a:r>
              <a:rPr lang="en-GB" sz="1100" b="1" dirty="0"/>
              <a:t>Little change</a:t>
            </a:r>
            <a:endParaRPr lang="en-GB" sz="900" b="1" dirty="0"/>
          </a:p>
        </p:txBody>
      </p:sp>
      <p:sp>
        <p:nvSpPr>
          <p:cNvPr id="11" name="Oval 10"/>
          <p:cNvSpPr/>
          <p:nvPr/>
        </p:nvSpPr>
        <p:spPr>
          <a:xfrm>
            <a:off x="5652120" y="1874893"/>
            <a:ext cx="120911" cy="120789"/>
          </a:xfrm>
          <a:prstGeom prst="ellipse">
            <a:avLst/>
          </a:prstGeom>
          <a:solidFill>
            <a:srgbClr val="E14A1A"/>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12" name="Oval 11"/>
          <p:cNvSpPr/>
          <p:nvPr/>
        </p:nvSpPr>
        <p:spPr>
          <a:xfrm>
            <a:off x="5652119" y="2068488"/>
            <a:ext cx="120911" cy="120789"/>
          </a:xfrm>
          <a:prstGeom prst="ellipse">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13" name="Oval 12"/>
          <p:cNvSpPr/>
          <p:nvPr/>
        </p:nvSpPr>
        <p:spPr>
          <a:xfrm>
            <a:off x="5651497" y="2315808"/>
            <a:ext cx="120911" cy="120789"/>
          </a:xfrm>
          <a:prstGeom prst="ellipse">
            <a:avLst/>
          </a:prstGeom>
          <a:solidFill>
            <a:srgbClr val="381D5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Tree>
    <p:extLst>
      <p:ext uri="{BB962C8B-B14F-4D97-AF65-F5344CB8AC3E}">
        <p14:creationId xmlns:p14="http://schemas.microsoft.com/office/powerpoint/2010/main" val="3660047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08EA-272F-42C1-8D09-7655CCE42F34}"/>
              </a:ext>
            </a:extLst>
          </p:cNvPr>
          <p:cNvSpPr>
            <a:spLocks noGrp="1"/>
          </p:cNvSpPr>
          <p:nvPr>
            <p:ph type="title"/>
          </p:nvPr>
        </p:nvSpPr>
        <p:spPr>
          <a:xfrm>
            <a:off x="395288" y="340607"/>
            <a:ext cx="8353425" cy="792169"/>
          </a:xfrm>
        </p:spPr>
        <p:txBody>
          <a:bodyPr/>
          <a:lstStyle/>
          <a:p>
            <a:r>
              <a:rPr lang="en-GB" dirty="0"/>
              <a:t>Satisfaction with NHS and social care services, 2018</a:t>
            </a:r>
          </a:p>
        </p:txBody>
      </p:sp>
      <p:pic>
        <p:nvPicPr>
          <p:cNvPr id="8" name="Content Placeholder 7">
            <a:extLst>
              <a:ext uri="{FF2B5EF4-FFF2-40B4-BE49-F238E27FC236}">
                <a16:creationId xmlns:a16="http://schemas.microsoft.com/office/drawing/2014/main" id="{A2E4BBDD-DAC4-4A29-809A-F107041CAF81}"/>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99181" y="1372743"/>
            <a:ext cx="4751070" cy="3069082"/>
          </a:xfrm>
        </p:spPr>
      </p:pic>
      <p:sp>
        <p:nvSpPr>
          <p:cNvPr id="4" name="Oval 3"/>
          <p:cNvSpPr/>
          <p:nvPr/>
        </p:nvSpPr>
        <p:spPr>
          <a:xfrm>
            <a:off x="5652120" y="1372743"/>
            <a:ext cx="1440000" cy="1440000"/>
          </a:xfrm>
          <a:prstGeom prst="ellipse">
            <a:avLst/>
          </a:prstGeom>
          <a:solidFill>
            <a:srgbClr val="381D59"/>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50" b="1" dirty="0"/>
              <a:t>Social care</a:t>
            </a:r>
          </a:p>
          <a:p>
            <a:pPr algn="ctr"/>
            <a:r>
              <a:rPr lang="en-GB" sz="2400" b="1" dirty="0"/>
              <a:t>40%</a:t>
            </a:r>
          </a:p>
          <a:p>
            <a:pPr algn="ctr"/>
            <a:r>
              <a:rPr lang="en-GB" sz="1100" b="1" dirty="0"/>
              <a:t>‘Neither or DK’</a:t>
            </a:r>
            <a:endParaRPr lang="en-GB" sz="900" b="1" dirty="0"/>
          </a:p>
        </p:txBody>
      </p:sp>
    </p:spTree>
    <p:extLst>
      <p:ext uri="{BB962C8B-B14F-4D97-AF65-F5344CB8AC3E}">
        <p14:creationId xmlns:p14="http://schemas.microsoft.com/office/powerpoint/2010/main" val="35081150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82794-BA8F-455F-B6F3-F4E78E50931A}"/>
              </a:ext>
            </a:extLst>
          </p:cNvPr>
          <p:cNvSpPr>
            <a:spLocks noGrp="1"/>
          </p:cNvSpPr>
          <p:nvPr>
            <p:ph type="title"/>
          </p:nvPr>
        </p:nvSpPr>
        <p:spPr>
          <a:xfrm>
            <a:off x="395288" y="340607"/>
            <a:ext cx="8353425" cy="792169"/>
          </a:xfrm>
        </p:spPr>
        <p:txBody>
          <a:bodyPr/>
          <a:lstStyle/>
          <a:p>
            <a:r>
              <a:rPr lang="en-GB" dirty="0"/>
              <a:t>Reasons for satisfaction with NHS, 2015 – 2018</a:t>
            </a:r>
          </a:p>
        </p:txBody>
      </p:sp>
      <p:pic>
        <p:nvPicPr>
          <p:cNvPr id="8" name="Content Placeholder 7">
            <a:extLst>
              <a:ext uri="{FF2B5EF4-FFF2-40B4-BE49-F238E27FC236}">
                <a16:creationId xmlns:a16="http://schemas.microsoft.com/office/drawing/2014/main" id="{C0AF1302-AC7D-4643-9EE9-D9BD1E9073CA}"/>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95288" y="942721"/>
            <a:ext cx="4640580" cy="3499104"/>
          </a:xfrm>
        </p:spPr>
      </p:pic>
      <p:sp>
        <p:nvSpPr>
          <p:cNvPr id="4" name="Oval 3"/>
          <p:cNvSpPr/>
          <p:nvPr/>
        </p:nvSpPr>
        <p:spPr>
          <a:xfrm>
            <a:off x="5580112" y="942721"/>
            <a:ext cx="1440000" cy="1440000"/>
          </a:xfrm>
          <a:prstGeom prst="ellipse">
            <a:avLst/>
          </a:prstGeom>
          <a:solidFill>
            <a:srgbClr val="381D59"/>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solidFill>
                  <a:schemeClr val="bg1"/>
                </a:solidFill>
              </a:rPr>
              <a:t>Quality </a:t>
            </a:r>
            <a:br>
              <a:rPr lang="en-GB" sz="1000" b="1" dirty="0">
                <a:solidFill>
                  <a:schemeClr val="bg1"/>
                </a:solidFill>
              </a:rPr>
            </a:br>
            <a:r>
              <a:rPr lang="en-GB" sz="1000" b="1" dirty="0">
                <a:solidFill>
                  <a:schemeClr val="bg1"/>
                </a:solidFill>
              </a:rPr>
              <a:t>of care </a:t>
            </a:r>
            <a:r>
              <a:rPr lang="en-GB" sz="1000" b="1" dirty="0">
                <a:solidFill>
                  <a:schemeClr val="accent4"/>
                </a:solidFill>
              </a:rPr>
              <a:t>increasingly top reason </a:t>
            </a:r>
            <a:br>
              <a:rPr lang="en-GB" sz="1000" b="1" dirty="0">
                <a:solidFill>
                  <a:schemeClr val="accent4"/>
                </a:solidFill>
              </a:rPr>
            </a:br>
            <a:r>
              <a:rPr lang="en-GB" sz="1000" b="1" dirty="0">
                <a:solidFill>
                  <a:schemeClr val="accent4"/>
                </a:solidFill>
              </a:rPr>
              <a:t>for being </a:t>
            </a:r>
            <a:r>
              <a:rPr lang="en-GB" sz="1000" b="1" dirty="0">
                <a:solidFill>
                  <a:schemeClr val="bg1"/>
                </a:solidFill>
              </a:rPr>
              <a:t>satisfied</a:t>
            </a:r>
          </a:p>
        </p:txBody>
      </p:sp>
    </p:spTree>
    <p:extLst>
      <p:ext uri="{BB962C8B-B14F-4D97-AF65-F5344CB8AC3E}">
        <p14:creationId xmlns:p14="http://schemas.microsoft.com/office/powerpoint/2010/main" val="21659963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1CEF-C7AA-435C-974F-D9CF5744A117}"/>
              </a:ext>
            </a:extLst>
          </p:cNvPr>
          <p:cNvSpPr>
            <a:spLocks noGrp="1"/>
          </p:cNvSpPr>
          <p:nvPr>
            <p:ph type="title"/>
          </p:nvPr>
        </p:nvSpPr>
        <p:spPr>
          <a:xfrm>
            <a:off x="395288" y="340607"/>
            <a:ext cx="8748712" cy="791777"/>
          </a:xfrm>
        </p:spPr>
        <p:txBody>
          <a:bodyPr/>
          <a:lstStyle/>
          <a:p>
            <a:r>
              <a:rPr lang="en-GB" dirty="0"/>
              <a:t>Reasons for dissatisfaction with NHS 2015 – 2018</a:t>
            </a:r>
          </a:p>
        </p:txBody>
      </p:sp>
      <p:pic>
        <p:nvPicPr>
          <p:cNvPr id="8" name="Content Placeholder 7">
            <a:extLst>
              <a:ext uri="{FF2B5EF4-FFF2-40B4-BE49-F238E27FC236}">
                <a16:creationId xmlns:a16="http://schemas.microsoft.com/office/drawing/2014/main" id="{74C4DCF2-1F77-4F13-A7D4-472A1F19F970}"/>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98717" y="918366"/>
            <a:ext cx="4309110" cy="3536442"/>
          </a:xfrm>
        </p:spPr>
      </p:pic>
      <p:sp>
        <p:nvSpPr>
          <p:cNvPr id="4" name="Oval 3"/>
          <p:cNvSpPr>
            <a:spLocks noChangeAspect="1"/>
          </p:cNvSpPr>
          <p:nvPr/>
        </p:nvSpPr>
        <p:spPr>
          <a:xfrm>
            <a:off x="5292078" y="918364"/>
            <a:ext cx="1620000" cy="1620000"/>
          </a:xfrm>
          <a:prstGeom prst="ellipse">
            <a:avLst/>
          </a:prstGeom>
          <a:solidFill>
            <a:srgbClr val="381D59"/>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solidFill>
                  <a:schemeClr val="bg1"/>
                </a:solidFill>
              </a:rPr>
              <a:t>Waiting times</a:t>
            </a:r>
            <a:r>
              <a:rPr lang="en-GB" sz="1000" b="1" dirty="0">
                <a:solidFill>
                  <a:schemeClr val="accent4"/>
                </a:solidFill>
              </a:rPr>
              <a:t>, </a:t>
            </a:r>
            <a:r>
              <a:rPr lang="en-GB" sz="1000" b="1" dirty="0">
                <a:solidFill>
                  <a:schemeClr val="bg1"/>
                </a:solidFill>
              </a:rPr>
              <a:t>staff shortages </a:t>
            </a:r>
            <a:r>
              <a:rPr lang="en-GB" sz="1000" b="1" dirty="0">
                <a:solidFill>
                  <a:schemeClr val="accent4"/>
                </a:solidFill>
              </a:rPr>
              <a:t>and </a:t>
            </a:r>
            <a:r>
              <a:rPr lang="en-GB" sz="1000" b="1" dirty="0">
                <a:solidFill>
                  <a:schemeClr val="bg1"/>
                </a:solidFill>
              </a:rPr>
              <a:t>funding</a:t>
            </a:r>
            <a:r>
              <a:rPr lang="en-GB" sz="1000" b="1" dirty="0">
                <a:solidFill>
                  <a:schemeClr val="accent4"/>
                </a:solidFill>
              </a:rPr>
              <a:t> remain top reasons for </a:t>
            </a:r>
            <a:r>
              <a:rPr lang="en-GB" sz="1000" b="1" dirty="0">
                <a:solidFill>
                  <a:schemeClr val="bg1"/>
                </a:solidFill>
              </a:rPr>
              <a:t>dissatisfaction</a:t>
            </a:r>
          </a:p>
        </p:txBody>
      </p:sp>
    </p:spTree>
    <p:extLst>
      <p:ext uri="{BB962C8B-B14F-4D97-AF65-F5344CB8AC3E}">
        <p14:creationId xmlns:p14="http://schemas.microsoft.com/office/powerpoint/2010/main" val="21825448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288" y="2572544"/>
            <a:ext cx="8353425" cy="857515"/>
          </a:xfrm>
        </p:spPr>
        <p:txBody>
          <a:bodyPr/>
          <a:lstStyle/>
          <a:p>
            <a:r>
              <a:rPr lang="en-GB" dirty="0"/>
              <a:t>Thank you</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Kings Fund Red Palette">
  <a:themeElements>
    <a:clrScheme name="Kings Fund Red">
      <a:dk1>
        <a:sysClr val="windowText" lastClr="000000"/>
      </a:dk1>
      <a:lt1>
        <a:sysClr val="window" lastClr="FFFFFF"/>
      </a:lt1>
      <a:dk2>
        <a:srgbClr val="6E2639"/>
      </a:dk2>
      <a:lt2>
        <a:srgbClr val="FFFFFF"/>
      </a:lt2>
      <a:accent1>
        <a:srgbClr val="6E2639"/>
      </a:accent1>
      <a:accent2>
        <a:srgbClr val="C90C0F"/>
      </a:accent2>
      <a:accent3>
        <a:srgbClr val="E54800"/>
      </a:accent3>
      <a:accent4>
        <a:srgbClr val="FF9F00"/>
      </a:accent4>
      <a:accent5>
        <a:srgbClr val="6E2639"/>
      </a:accent5>
      <a:accent6>
        <a:srgbClr val="C90C0F"/>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F Master PowerPoint Template 2018" id="{EDF5D20B-4AB7-4C12-8713-1EB3A283970C}" vid="{408387F4-F36D-4E30-84BF-C39EB274EB2B}"/>
    </a:ext>
  </a:extLst>
</a:theme>
</file>

<file path=ppt/theme/theme2.xml><?xml version="1.0" encoding="utf-8"?>
<a:theme xmlns:a="http://schemas.openxmlformats.org/drawingml/2006/main" name="Kings Fund Blue Palette">
  <a:themeElements>
    <a:clrScheme name="Kings Fund Blue">
      <a:dk1>
        <a:sysClr val="windowText" lastClr="000000"/>
      </a:dk1>
      <a:lt1>
        <a:sysClr val="window" lastClr="FFFFFF"/>
      </a:lt1>
      <a:dk2>
        <a:srgbClr val="004A60"/>
      </a:dk2>
      <a:lt2>
        <a:srgbClr val="FFFFFF"/>
      </a:lt2>
      <a:accent1>
        <a:srgbClr val="004A60"/>
      </a:accent1>
      <a:accent2>
        <a:srgbClr val="006686"/>
      </a:accent2>
      <a:accent3>
        <a:srgbClr val="009ACF"/>
      </a:accent3>
      <a:accent4>
        <a:srgbClr val="40BDE8"/>
      </a:accent4>
      <a:accent5>
        <a:srgbClr val="004A60"/>
      </a:accent5>
      <a:accent6>
        <a:srgbClr val="006686"/>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F Master PowerPoint Template 2018" id="{EDF5D20B-4AB7-4C12-8713-1EB3A283970C}" vid="{F8C980F3-2B16-4B70-9A53-C6DBF2A6A60C}"/>
    </a:ext>
  </a:extLst>
</a:theme>
</file>

<file path=ppt/theme/theme3.xml><?xml version="1.0" encoding="utf-8"?>
<a:theme xmlns:a="http://schemas.openxmlformats.org/drawingml/2006/main" name="Kings Fund Green Palette">
  <a:themeElements>
    <a:clrScheme name="Kings Fund Green">
      <a:dk1>
        <a:sysClr val="windowText" lastClr="000000"/>
      </a:dk1>
      <a:lt1>
        <a:sysClr val="window" lastClr="FFFFFF"/>
      </a:lt1>
      <a:dk2>
        <a:srgbClr val="404F24"/>
      </a:dk2>
      <a:lt2>
        <a:srgbClr val="FFFFFF"/>
      </a:lt2>
      <a:accent1>
        <a:srgbClr val="404F24"/>
      </a:accent1>
      <a:accent2>
        <a:srgbClr val="388437"/>
      </a:accent2>
      <a:accent3>
        <a:srgbClr val="9FAA00"/>
      </a:accent3>
      <a:accent4>
        <a:srgbClr val="D3E13C"/>
      </a:accent4>
      <a:accent5>
        <a:srgbClr val="404F24"/>
      </a:accent5>
      <a:accent6>
        <a:srgbClr val="388437"/>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F Master PowerPoint Template 2018" id="{EDF5D20B-4AB7-4C12-8713-1EB3A283970C}" vid="{79332CC1-2183-46C1-83A7-D3CED56DCD10}"/>
    </a:ext>
  </a:extLst>
</a:theme>
</file>

<file path=ppt/theme/theme4.xml><?xml version="1.0" encoding="utf-8"?>
<a:theme xmlns:a="http://schemas.openxmlformats.org/drawingml/2006/main" name="Kings Fund Purple Palette">
  <a:themeElements>
    <a:clrScheme name="Kings Fund Purple">
      <a:dk1>
        <a:sysClr val="windowText" lastClr="000000"/>
      </a:dk1>
      <a:lt1>
        <a:sysClr val="window" lastClr="FFFFFF"/>
      </a:lt1>
      <a:dk2>
        <a:srgbClr val="381D59"/>
      </a:dk2>
      <a:lt2>
        <a:srgbClr val="FFFFFF"/>
      </a:lt2>
      <a:accent1>
        <a:srgbClr val="381D59"/>
      </a:accent1>
      <a:accent2>
        <a:srgbClr val="782182"/>
      </a:accent2>
      <a:accent3>
        <a:srgbClr val="A24CC8"/>
      </a:accent3>
      <a:accent4>
        <a:srgbClr val="CFA5E4"/>
      </a:accent4>
      <a:accent5>
        <a:srgbClr val="381D59"/>
      </a:accent5>
      <a:accent6>
        <a:srgbClr val="782182"/>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F Master PowerPoint Template 2018" id="{EDF5D20B-4AB7-4C12-8713-1EB3A283970C}" vid="{DB6992E9-C773-4C7E-9DE6-D6E3DFC5BFA5}"/>
    </a:ext>
  </a:extLst>
</a:theme>
</file>

<file path=ppt/theme/theme5.xml><?xml version="1.0" encoding="utf-8"?>
<a:theme xmlns:a="http://schemas.openxmlformats.org/drawingml/2006/main" name="Kings Fund Black Palette">
  <a:themeElements>
    <a:clrScheme name="Kings Fund Red">
      <a:dk1>
        <a:sysClr val="windowText" lastClr="000000"/>
      </a:dk1>
      <a:lt1>
        <a:sysClr val="window" lastClr="FFFFFF"/>
      </a:lt1>
      <a:dk2>
        <a:srgbClr val="6E2639"/>
      </a:dk2>
      <a:lt2>
        <a:srgbClr val="FFFFFF"/>
      </a:lt2>
      <a:accent1>
        <a:srgbClr val="6E2639"/>
      </a:accent1>
      <a:accent2>
        <a:srgbClr val="C90C0F"/>
      </a:accent2>
      <a:accent3>
        <a:srgbClr val="E54800"/>
      </a:accent3>
      <a:accent4>
        <a:srgbClr val="FF9F00"/>
      </a:accent4>
      <a:accent5>
        <a:srgbClr val="6E2639"/>
      </a:accent5>
      <a:accent6>
        <a:srgbClr val="C90C0F"/>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F Master PowerPoint Template 2018" id="{EDF5D20B-4AB7-4C12-8713-1EB3A283970C}" vid="{C1F9366F-A983-48CC-8D54-AF4A5A203D4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4D850BFD68C34E813BAFE81A9C813A" ma:contentTypeVersion="6" ma:contentTypeDescription="Create a new document." ma:contentTypeScope="" ma:versionID="c4bb5d8c248a97738f888db41f9978c2">
  <xsd:schema xmlns:xsd="http://www.w3.org/2001/XMLSchema" xmlns:xs="http://www.w3.org/2001/XMLSchema" xmlns:p="http://schemas.microsoft.com/office/2006/metadata/properties" xmlns:ns2="415ea2b1-5f72-4204-85e3-968d78bd7661" xmlns:ns3="2e5c7374-395c-4c65-80a5-b5e578c8ad9c" targetNamespace="http://schemas.microsoft.com/office/2006/metadata/properties" ma:root="true" ma:fieldsID="c655125b84014c6c7b635e183e87fe8a" ns2:_="" ns3:_="">
    <xsd:import namespace="415ea2b1-5f72-4204-85e3-968d78bd7661"/>
    <xsd:import namespace="2e5c7374-395c-4c65-80a5-b5e578c8ad9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ea2b1-5f72-4204-85e3-968d78bd766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5c7374-395c-4c65-80a5-b5e578c8ad9c"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415ea2b1-5f72-4204-85e3-968d78bd7661">6RS6Z5EAY2SQ-213700951-51</_dlc_DocId>
    <_dlc_DocIdUrl xmlns="415ea2b1-5f72-4204-85e3-968d78bd7661">
      <Url>https://kingsfund.sharepoint.com/sites/Projects/J0000938/_layouts/15/DocIdRedir.aspx?ID=6RS6Z5EAY2SQ-213700951-51</Url>
      <Description>6RS6Z5EAY2SQ-213700951-51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D28ACA8-E0CD-455A-B11D-DC0369F557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5ea2b1-5f72-4204-85e3-968d78bd7661"/>
    <ds:schemaRef ds:uri="2e5c7374-395c-4c65-80a5-b5e578c8ad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86E97C-CF0D-4289-9F22-86A96A7A257D}">
  <ds:schemaRefs>
    <ds:schemaRef ds:uri="http://www.w3.org/XML/1998/namespace"/>
    <ds:schemaRef ds:uri="http://schemas.microsoft.com/office/2006/documentManagement/types"/>
    <ds:schemaRef ds:uri="415ea2b1-5f72-4204-85e3-968d78bd7661"/>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2e5c7374-395c-4c65-80a5-b5e578c8ad9c"/>
    <ds:schemaRef ds:uri="http://purl.org/dc/dcmitype/"/>
  </ds:schemaRefs>
</ds:datastoreItem>
</file>

<file path=customXml/itemProps3.xml><?xml version="1.0" encoding="utf-8"?>
<ds:datastoreItem xmlns:ds="http://schemas.openxmlformats.org/officeDocument/2006/customXml" ds:itemID="{66C8DDD0-DFBB-4E2F-B703-0F87A557CB03}">
  <ds:schemaRefs>
    <ds:schemaRef ds:uri="http://schemas.microsoft.com/sharepoint/v3/contenttype/forms"/>
  </ds:schemaRefs>
</ds:datastoreItem>
</file>

<file path=customXml/itemProps4.xml><?xml version="1.0" encoding="utf-8"?>
<ds:datastoreItem xmlns:ds="http://schemas.openxmlformats.org/officeDocument/2006/customXml" ds:itemID="{09FC1406-A441-4545-B1B4-F42B502584C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KF Master PowerPoint Template 2018</Template>
  <TotalTime>513</TotalTime>
  <Words>1034</Words>
  <Application>Microsoft Office PowerPoint</Application>
  <PresentationFormat>Custom</PresentationFormat>
  <Paragraphs>99</Paragraphs>
  <Slides>9</Slides>
  <Notes>8</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9</vt:i4>
      </vt:variant>
    </vt:vector>
  </HeadingPairs>
  <TitlesOfParts>
    <vt:vector size="17" baseType="lpstr">
      <vt:lpstr>Arial</vt:lpstr>
      <vt:lpstr>Calibri</vt:lpstr>
      <vt:lpstr>Verdana</vt:lpstr>
      <vt:lpstr>Kings Fund Red Palette</vt:lpstr>
      <vt:lpstr>Kings Fund Blue Palette</vt:lpstr>
      <vt:lpstr>Kings Fund Green Palette</vt:lpstr>
      <vt:lpstr>Kings Fund Purple Palette</vt:lpstr>
      <vt:lpstr>Kings Fund Black Palette</vt:lpstr>
      <vt:lpstr>Public satisfaction with the NHS and social care in 2018</vt:lpstr>
      <vt:lpstr>Public satisfaction with the NHS, 1983 – 2018</vt:lpstr>
      <vt:lpstr>Satisfaction with GPs and dentists, 1983 – 2018</vt:lpstr>
      <vt:lpstr>Satisfaction with social care, 2005 – 2018</vt:lpstr>
      <vt:lpstr>Satisfaction with hospital services, 1983 – 2018</vt:lpstr>
      <vt:lpstr>Satisfaction with NHS and social care services, 2018</vt:lpstr>
      <vt:lpstr>Reasons for satisfaction with NHS, 2015 – 2018</vt:lpstr>
      <vt:lpstr>Reasons for dissatisfaction with NHS 2015 – 2018</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Robertson</dc:creator>
  <cp:lastModifiedBy>Ian Ford</cp:lastModifiedBy>
  <cp:revision>28</cp:revision>
  <cp:lastPrinted>2019-03-01T15:23:34Z</cp:lastPrinted>
  <dcterms:created xsi:type="dcterms:W3CDTF">2019-02-28T16:22:12Z</dcterms:created>
  <dcterms:modified xsi:type="dcterms:W3CDTF">2019-03-06T18:19:40Z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0x010100934D850BFD68C34E813BAFE81A9C813A</vt:lpwstr>
  </property>
  <property fmtid="{D5CDD505-2E9C-101B-9397-08002B2CF9AE}" pid="3" name="_dlc_DocIdItemGuid">
    <vt:lpwstr>03f9da86-1252-46a8-b9a0-359345112629</vt:lpwstr>
  </property>
  <property fmtid="{D5CDD505-2E9C-101B-9397-08002B2CF9AE}" pid="4" name="Kings Fund Keywords">
    <vt:lpwstr>1753;#Template|d5d98182-7a4d-4249-9180-a19087bb563a</vt:lpwstr>
  </property>
  <property fmtid="{D5CDD505-2E9C-101B-9397-08002B2CF9AE}" pid="5" name="SubjectKeyword">
    <vt:lpwstr>1468;#Branding|8574c4d4-ce90-4ee9-b857-328879163bfe</vt:lpwstr>
  </property>
</Properties>
</file>