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257" r:id="rId3"/>
    <p:sldId id="258" r:id="rId4"/>
    <p:sldId id="300" r:id="rId5"/>
    <p:sldId id="296" r:id="rId6"/>
    <p:sldId id="259" r:id="rId7"/>
    <p:sldId id="297" r:id="rId8"/>
    <p:sldId id="331" r:id="rId9"/>
    <p:sldId id="332" r:id="rId10"/>
    <p:sldId id="335" r:id="rId11"/>
    <p:sldId id="301" r:id="rId12"/>
    <p:sldId id="302" r:id="rId13"/>
    <p:sldId id="303" r:id="rId14"/>
    <p:sldId id="304" r:id="rId15"/>
    <p:sldId id="333" r:id="rId16"/>
    <p:sldId id="305" r:id="rId17"/>
    <p:sldId id="309" r:id="rId18"/>
    <p:sldId id="310" r:id="rId19"/>
    <p:sldId id="307" r:id="rId20"/>
    <p:sldId id="338" r:id="rId21"/>
    <p:sldId id="336" r:id="rId22"/>
    <p:sldId id="328" r:id="rId23"/>
    <p:sldId id="311" r:id="rId24"/>
    <p:sldId id="308" r:id="rId25"/>
    <p:sldId id="312" r:id="rId26"/>
    <p:sldId id="313" r:id="rId27"/>
    <p:sldId id="314" r:id="rId28"/>
    <p:sldId id="316" r:id="rId29"/>
    <p:sldId id="317" r:id="rId30"/>
    <p:sldId id="325" r:id="rId31"/>
    <p:sldId id="337" r:id="rId32"/>
    <p:sldId id="326" r:id="rId33"/>
    <p:sldId id="295" r:id="rId34"/>
  </p:sldIdLst>
  <p:sldSz cx="9144000" cy="6858000" type="screen4x3"/>
  <p:notesSz cx="9872663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pritchard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F59B2-FF80-4166-AC26-A18DE6D9BA6E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4B7EA83-9043-42C9-BB1B-B192542B79A2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37%</a:t>
          </a:r>
          <a:endParaRPr lang="en-GB" dirty="0">
            <a:latin typeface="Neo Sans Std"/>
          </a:endParaRPr>
        </a:p>
      </dgm:t>
    </dgm:pt>
    <dgm:pt modelId="{F3573E77-FFF6-4922-96BF-97F9C5F117E1}" type="parTrans" cxnId="{BA10DF5C-2BD9-42A1-B09C-E6580D66B60B}">
      <dgm:prSet/>
      <dgm:spPr/>
      <dgm:t>
        <a:bodyPr/>
        <a:lstStyle/>
        <a:p>
          <a:endParaRPr lang="en-GB"/>
        </a:p>
      </dgm:t>
    </dgm:pt>
    <dgm:pt modelId="{4EDAFFCB-43FB-4B82-897F-C205DBE9EA83}" type="sibTrans" cxnId="{BA10DF5C-2BD9-42A1-B09C-E6580D66B60B}">
      <dgm:prSet/>
      <dgm:spPr/>
      <dgm:t>
        <a:bodyPr/>
        <a:lstStyle/>
        <a:p>
          <a:endParaRPr lang="en-GB"/>
        </a:p>
      </dgm:t>
    </dgm:pt>
    <dgm:pt modelId="{7A7D08A4-74A1-4D59-BBD7-0757FA7FF840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of senior positions on provider boards and CCG governing bodies are held by women</a:t>
          </a:r>
          <a:endParaRPr lang="en-GB" dirty="0">
            <a:latin typeface="Neo Sans Std"/>
          </a:endParaRPr>
        </a:p>
      </dgm:t>
    </dgm:pt>
    <dgm:pt modelId="{F325BF4E-640E-432C-AA36-7660457D5DC1}" type="parTrans" cxnId="{2BCD5E0A-0467-452C-9F33-F5AE88FB96C4}">
      <dgm:prSet/>
      <dgm:spPr/>
      <dgm:t>
        <a:bodyPr/>
        <a:lstStyle/>
        <a:p>
          <a:endParaRPr lang="en-GB"/>
        </a:p>
      </dgm:t>
    </dgm:pt>
    <dgm:pt modelId="{D0A0BD46-4692-45C6-801C-B266CF64F397}" type="sibTrans" cxnId="{2BCD5E0A-0467-452C-9F33-F5AE88FB96C4}">
      <dgm:prSet/>
      <dgm:spPr/>
      <dgm:t>
        <a:bodyPr/>
        <a:lstStyle/>
        <a:p>
          <a:endParaRPr lang="en-GB"/>
        </a:p>
      </dgm:t>
    </dgm:pt>
    <dgm:pt modelId="{C3CBB784-F2FE-49E7-AA00-812511686626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40%</a:t>
          </a:r>
          <a:endParaRPr lang="en-GB" dirty="0">
            <a:latin typeface="Neo Sans Std"/>
          </a:endParaRPr>
        </a:p>
      </dgm:t>
    </dgm:pt>
    <dgm:pt modelId="{73316C9F-EA32-4258-AAF8-F6135B520C8C}" type="parTrans" cxnId="{D60CF21A-9081-4801-B3BD-50246F431CE0}">
      <dgm:prSet/>
      <dgm:spPr/>
      <dgm:t>
        <a:bodyPr/>
        <a:lstStyle/>
        <a:p>
          <a:endParaRPr lang="en-GB"/>
        </a:p>
      </dgm:t>
    </dgm:pt>
    <dgm:pt modelId="{B2838BEF-96FB-47BC-AA39-3D266B5A0A35}" type="sibTrans" cxnId="{D60CF21A-9081-4801-B3BD-50246F431CE0}">
      <dgm:prSet/>
      <dgm:spPr/>
      <dgm:t>
        <a:bodyPr/>
        <a:lstStyle/>
        <a:p>
          <a:endParaRPr lang="en-GB"/>
        </a:p>
      </dgm:t>
    </dgm:pt>
    <dgm:pt modelId="{B5F56D56-D38D-46B7-A160-2804996A25D8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of CCG accountable officers are women</a:t>
          </a:r>
          <a:endParaRPr lang="en-GB" dirty="0">
            <a:latin typeface="Neo Sans Std"/>
          </a:endParaRPr>
        </a:p>
      </dgm:t>
    </dgm:pt>
    <dgm:pt modelId="{856BF8F1-8139-45BF-90E8-6E36800DF954}" type="parTrans" cxnId="{3D749758-CCF7-4F80-B6B8-11BC036B55EC}">
      <dgm:prSet/>
      <dgm:spPr/>
      <dgm:t>
        <a:bodyPr/>
        <a:lstStyle/>
        <a:p>
          <a:endParaRPr lang="en-GB"/>
        </a:p>
      </dgm:t>
    </dgm:pt>
    <dgm:pt modelId="{960AA367-2D94-4044-B42B-0B2ECEC1A351}" type="sibTrans" cxnId="{3D749758-CCF7-4F80-B6B8-11BC036B55EC}">
      <dgm:prSet/>
      <dgm:spPr/>
      <dgm:t>
        <a:bodyPr/>
        <a:lstStyle/>
        <a:p>
          <a:endParaRPr lang="en-GB"/>
        </a:p>
      </dgm:t>
    </dgm:pt>
    <dgm:pt modelId="{41BB2504-C929-475C-A828-B023CA2FB4A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Neo Sans Std"/>
            </a:rPr>
            <a:t>36%</a:t>
          </a:r>
          <a:endParaRPr lang="en-GB" dirty="0">
            <a:solidFill>
              <a:schemeClr val="tx1"/>
            </a:solidFill>
            <a:latin typeface="Neo Sans Std"/>
          </a:endParaRPr>
        </a:p>
      </dgm:t>
    </dgm:pt>
    <dgm:pt modelId="{A9613BE2-6900-48E8-94C3-7E813FFA5539}" type="parTrans" cxnId="{6B769D12-2242-4084-B458-940D5C4F7B39}">
      <dgm:prSet/>
      <dgm:spPr/>
      <dgm:t>
        <a:bodyPr/>
        <a:lstStyle/>
        <a:p>
          <a:endParaRPr lang="en-GB"/>
        </a:p>
      </dgm:t>
    </dgm:pt>
    <dgm:pt modelId="{CF7863EB-7DA4-4C4C-BC65-49CE5377EBDA}" type="sibTrans" cxnId="{6B769D12-2242-4084-B458-940D5C4F7B39}">
      <dgm:prSet/>
      <dgm:spPr/>
      <dgm:t>
        <a:bodyPr/>
        <a:lstStyle/>
        <a:p>
          <a:endParaRPr lang="en-GB"/>
        </a:p>
      </dgm:t>
    </dgm:pt>
    <dgm:pt modelId="{299F1366-A54A-4063-B093-B43FAC30DEAA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of provider chief executives are women</a:t>
          </a:r>
          <a:endParaRPr lang="en-GB" dirty="0">
            <a:latin typeface="Neo Sans Std"/>
          </a:endParaRPr>
        </a:p>
      </dgm:t>
    </dgm:pt>
    <dgm:pt modelId="{5050A3CA-6318-4D40-80E8-7152C04BA787}" type="parTrans" cxnId="{02C53796-0B94-4819-A664-2C464200EC65}">
      <dgm:prSet/>
      <dgm:spPr/>
      <dgm:t>
        <a:bodyPr/>
        <a:lstStyle/>
        <a:p>
          <a:endParaRPr lang="en-GB"/>
        </a:p>
      </dgm:t>
    </dgm:pt>
    <dgm:pt modelId="{CC3E022D-7860-4102-9C97-763B2BBF3737}" type="sibTrans" cxnId="{02C53796-0B94-4819-A664-2C464200EC65}">
      <dgm:prSet/>
      <dgm:spPr/>
      <dgm:t>
        <a:bodyPr/>
        <a:lstStyle/>
        <a:p>
          <a:endParaRPr lang="en-GB"/>
        </a:p>
      </dgm:t>
    </dgm:pt>
    <dgm:pt modelId="{0F82DDBD-DE7C-4F19-849E-9BD574D6716A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81%</a:t>
          </a:r>
          <a:endParaRPr lang="en-GB" dirty="0">
            <a:latin typeface="Neo Sans Std"/>
          </a:endParaRPr>
        </a:p>
      </dgm:t>
    </dgm:pt>
    <dgm:pt modelId="{6A011583-0CD2-48AD-9C85-9D86F7A32A77}" type="parTrans" cxnId="{F0D406C8-1FE3-4AF4-AA05-723910E26398}">
      <dgm:prSet/>
      <dgm:spPr/>
      <dgm:t>
        <a:bodyPr/>
        <a:lstStyle/>
        <a:p>
          <a:endParaRPr lang="en-GB"/>
        </a:p>
      </dgm:t>
    </dgm:pt>
    <dgm:pt modelId="{CD96A2E3-47E9-43A7-A708-3362FA44C69A}" type="sibTrans" cxnId="{F0D406C8-1FE3-4AF4-AA05-723910E26398}">
      <dgm:prSet/>
      <dgm:spPr/>
      <dgm:t>
        <a:bodyPr/>
        <a:lstStyle/>
        <a:p>
          <a:endParaRPr lang="en-GB"/>
        </a:p>
      </dgm:t>
    </dgm:pt>
    <dgm:pt modelId="{369DC18D-798D-4D54-A92B-C0F039132DCC}">
      <dgm:prSet phldrT="[Text]"/>
      <dgm:spPr/>
      <dgm:t>
        <a:bodyPr/>
        <a:lstStyle/>
        <a:p>
          <a:r>
            <a:rPr lang="en-GB" dirty="0" smtClean="0">
              <a:latin typeface="Neo Sans Std"/>
            </a:rPr>
            <a:t>of the non-medical NHS workforce are women</a:t>
          </a:r>
          <a:endParaRPr lang="en-GB" dirty="0">
            <a:latin typeface="Neo Sans Std"/>
          </a:endParaRPr>
        </a:p>
      </dgm:t>
    </dgm:pt>
    <dgm:pt modelId="{4AE2DCAC-104F-4DCF-95BC-F4B03E6C760E}" type="parTrans" cxnId="{E2D62DA5-9D99-4EF3-85DA-B818616E2995}">
      <dgm:prSet/>
      <dgm:spPr/>
      <dgm:t>
        <a:bodyPr/>
        <a:lstStyle/>
        <a:p>
          <a:endParaRPr lang="en-GB"/>
        </a:p>
      </dgm:t>
    </dgm:pt>
    <dgm:pt modelId="{E66A0615-9287-4B39-89F8-9BF46C8CA447}" type="sibTrans" cxnId="{E2D62DA5-9D99-4EF3-85DA-B818616E2995}">
      <dgm:prSet/>
      <dgm:spPr/>
      <dgm:t>
        <a:bodyPr/>
        <a:lstStyle/>
        <a:p>
          <a:endParaRPr lang="en-GB"/>
        </a:p>
      </dgm:t>
    </dgm:pt>
    <dgm:pt modelId="{29E8C957-BFEA-42CC-ADC7-93BC687EFA3A}" type="pres">
      <dgm:prSet presAssocID="{9A9F59B2-FF80-4166-AC26-A18DE6D9BA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E6218A-EDB8-4012-9368-D8420E730638}" type="pres">
      <dgm:prSet presAssocID="{94B7EA83-9043-42C9-BB1B-B192542B79A2}" presName="linNode" presStyleCnt="0"/>
      <dgm:spPr/>
    </dgm:pt>
    <dgm:pt modelId="{A9FA6ACC-B193-448A-A58E-4C588A0A9317}" type="pres">
      <dgm:prSet presAssocID="{94B7EA83-9043-42C9-BB1B-B192542B79A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3B403-1B2B-4959-AB3E-E7FDB3A7E3FE}" type="pres">
      <dgm:prSet presAssocID="{94B7EA83-9043-42C9-BB1B-B192542B79A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BA3E52-451D-47E9-BAD6-CE3031A9DD26}" type="pres">
      <dgm:prSet presAssocID="{4EDAFFCB-43FB-4B82-897F-C205DBE9EA83}" presName="sp" presStyleCnt="0"/>
      <dgm:spPr/>
    </dgm:pt>
    <dgm:pt modelId="{529FEA1B-2242-4BA8-AABB-36536216D6CB}" type="pres">
      <dgm:prSet presAssocID="{C3CBB784-F2FE-49E7-AA00-812511686626}" presName="linNode" presStyleCnt="0"/>
      <dgm:spPr/>
    </dgm:pt>
    <dgm:pt modelId="{CA7BE4EE-A06A-446D-B5C1-72FE76409DE5}" type="pres">
      <dgm:prSet presAssocID="{C3CBB784-F2FE-49E7-AA00-81251168662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F6103-888A-4EFC-ACC2-425A4EF09664}" type="pres">
      <dgm:prSet presAssocID="{C3CBB784-F2FE-49E7-AA00-81251168662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15E7E0-DFB0-49C3-89BC-0C63312ED4BF}" type="pres">
      <dgm:prSet presAssocID="{B2838BEF-96FB-47BC-AA39-3D266B5A0A35}" presName="sp" presStyleCnt="0"/>
      <dgm:spPr/>
    </dgm:pt>
    <dgm:pt modelId="{F698DF87-AE8F-4361-8991-D60D2E7AD2F9}" type="pres">
      <dgm:prSet presAssocID="{41BB2504-C929-475C-A828-B023CA2FB4AE}" presName="linNode" presStyleCnt="0"/>
      <dgm:spPr/>
    </dgm:pt>
    <dgm:pt modelId="{9F835431-2D73-46A3-AAA7-A4849B81368C}" type="pres">
      <dgm:prSet presAssocID="{41BB2504-C929-475C-A828-B023CA2FB4A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7D771-E10F-4F7A-9FCC-EA53B1F26B8B}" type="pres">
      <dgm:prSet presAssocID="{41BB2504-C929-475C-A828-B023CA2FB4A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912B9-4567-48D2-AB32-AC15BC00675E}" type="pres">
      <dgm:prSet presAssocID="{CF7863EB-7DA4-4C4C-BC65-49CE5377EBDA}" presName="sp" presStyleCnt="0"/>
      <dgm:spPr/>
    </dgm:pt>
    <dgm:pt modelId="{6E6EBC4D-BE2A-42E9-B742-2F5303D86783}" type="pres">
      <dgm:prSet presAssocID="{0F82DDBD-DE7C-4F19-849E-9BD574D6716A}" presName="linNode" presStyleCnt="0"/>
      <dgm:spPr/>
    </dgm:pt>
    <dgm:pt modelId="{815C03AB-0B0E-4D72-91E5-5F49B7E2C214}" type="pres">
      <dgm:prSet presAssocID="{0F82DDBD-DE7C-4F19-849E-9BD574D6716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F8AF8B-BC64-4950-8D37-0F0880657382}" type="pres">
      <dgm:prSet presAssocID="{0F82DDBD-DE7C-4F19-849E-9BD574D6716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A77885-C344-4313-BBE8-B9F8CA322F6E}" type="presOf" srcId="{94B7EA83-9043-42C9-BB1B-B192542B79A2}" destId="{A9FA6ACC-B193-448A-A58E-4C588A0A9317}" srcOrd="0" destOrd="0" presId="urn:microsoft.com/office/officeart/2005/8/layout/vList5"/>
    <dgm:cxn modelId="{F0D406C8-1FE3-4AF4-AA05-723910E26398}" srcId="{9A9F59B2-FF80-4166-AC26-A18DE6D9BA6E}" destId="{0F82DDBD-DE7C-4F19-849E-9BD574D6716A}" srcOrd="3" destOrd="0" parTransId="{6A011583-0CD2-48AD-9C85-9D86F7A32A77}" sibTransId="{CD96A2E3-47E9-43A7-A708-3362FA44C69A}"/>
    <dgm:cxn modelId="{5A1BF019-126F-4BBA-8DFF-24DE275FC372}" type="presOf" srcId="{369DC18D-798D-4D54-A92B-C0F039132DCC}" destId="{2CF8AF8B-BC64-4950-8D37-0F0880657382}" srcOrd="0" destOrd="0" presId="urn:microsoft.com/office/officeart/2005/8/layout/vList5"/>
    <dgm:cxn modelId="{E2D62DA5-9D99-4EF3-85DA-B818616E2995}" srcId="{0F82DDBD-DE7C-4F19-849E-9BD574D6716A}" destId="{369DC18D-798D-4D54-A92B-C0F039132DCC}" srcOrd="0" destOrd="0" parTransId="{4AE2DCAC-104F-4DCF-95BC-F4B03E6C760E}" sibTransId="{E66A0615-9287-4B39-89F8-9BF46C8CA447}"/>
    <dgm:cxn modelId="{BA10DF5C-2BD9-42A1-B09C-E6580D66B60B}" srcId="{9A9F59B2-FF80-4166-AC26-A18DE6D9BA6E}" destId="{94B7EA83-9043-42C9-BB1B-B192542B79A2}" srcOrd="0" destOrd="0" parTransId="{F3573E77-FFF6-4922-96BF-97F9C5F117E1}" sibTransId="{4EDAFFCB-43FB-4B82-897F-C205DBE9EA83}"/>
    <dgm:cxn modelId="{6B769D12-2242-4084-B458-940D5C4F7B39}" srcId="{9A9F59B2-FF80-4166-AC26-A18DE6D9BA6E}" destId="{41BB2504-C929-475C-A828-B023CA2FB4AE}" srcOrd="2" destOrd="0" parTransId="{A9613BE2-6900-48E8-94C3-7E813FFA5539}" sibTransId="{CF7863EB-7DA4-4C4C-BC65-49CE5377EBDA}"/>
    <dgm:cxn modelId="{02C53796-0B94-4819-A664-2C464200EC65}" srcId="{41BB2504-C929-475C-A828-B023CA2FB4AE}" destId="{299F1366-A54A-4063-B093-B43FAC30DEAA}" srcOrd="0" destOrd="0" parTransId="{5050A3CA-6318-4D40-80E8-7152C04BA787}" sibTransId="{CC3E022D-7860-4102-9C97-763B2BBF3737}"/>
    <dgm:cxn modelId="{95801004-8D1A-49E2-AEC7-0857210A4989}" type="presOf" srcId="{41BB2504-C929-475C-A828-B023CA2FB4AE}" destId="{9F835431-2D73-46A3-AAA7-A4849B81368C}" srcOrd="0" destOrd="0" presId="urn:microsoft.com/office/officeart/2005/8/layout/vList5"/>
    <dgm:cxn modelId="{D60CF21A-9081-4801-B3BD-50246F431CE0}" srcId="{9A9F59B2-FF80-4166-AC26-A18DE6D9BA6E}" destId="{C3CBB784-F2FE-49E7-AA00-812511686626}" srcOrd="1" destOrd="0" parTransId="{73316C9F-EA32-4258-AAF8-F6135B520C8C}" sibTransId="{B2838BEF-96FB-47BC-AA39-3D266B5A0A35}"/>
    <dgm:cxn modelId="{EB8522D4-2073-4959-9731-2E193D214983}" type="presOf" srcId="{7A7D08A4-74A1-4D59-BBD7-0757FA7FF840}" destId="{53A3B403-1B2B-4959-AB3E-E7FDB3A7E3FE}" srcOrd="0" destOrd="0" presId="urn:microsoft.com/office/officeart/2005/8/layout/vList5"/>
    <dgm:cxn modelId="{4E05CE73-D3FA-4D55-9C6F-807D5C6EA1D7}" type="presOf" srcId="{C3CBB784-F2FE-49E7-AA00-812511686626}" destId="{CA7BE4EE-A06A-446D-B5C1-72FE76409DE5}" srcOrd="0" destOrd="0" presId="urn:microsoft.com/office/officeart/2005/8/layout/vList5"/>
    <dgm:cxn modelId="{3D749758-CCF7-4F80-B6B8-11BC036B55EC}" srcId="{C3CBB784-F2FE-49E7-AA00-812511686626}" destId="{B5F56D56-D38D-46B7-A160-2804996A25D8}" srcOrd="0" destOrd="0" parTransId="{856BF8F1-8139-45BF-90E8-6E36800DF954}" sibTransId="{960AA367-2D94-4044-B42B-0B2ECEC1A351}"/>
    <dgm:cxn modelId="{C8B139D3-1F6B-4A3A-A0BF-EB7A7E40ABA2}" type="presOf" srcId="{9A9F59B2-FF80-4166-AC26-A18DE6D9BA6E}" destId="{29E8C957-BFEA-42CC-ADC7-93BC687EFA3A}" srcOrd="0" destOrd="0" presId="urn:microsoft.com/office/officeart/2005/8/layout/vList5"/>
    <dgm:cxn modelId="{192A13F5-53F0-45B9-86B1-0DADA7B79D11}" type="presOf" srcId="{0F82DDBD-DE7C-4F19-849E-9BD574D6716A}" destId="{815C03AB-0B0E-4D72-91E5-5F49B7E2C214}" srcOrd="0" destOrd="0" presId="urn:microsoft.com/office/officeart/2005/8/layout/vList5"/>
    <dgm:cxn modelId="{BE859F67-1101-4E4D-8831-DF8FE8523137}" type="presOf" srcId="{299F1366-A54A-4063-B093-B43FAC30DEAA}" destId="{CB87D771-E10F-4F7A-9FCC-EA53B1F26B8B}" srcOrd="0" destOrd="0" presId="urn:microsoft.com/office/officeart/2005/8/layout/vList5"/>
    <dgm:cxn modelId="{1B915527-1CE7-40F9-9AEA-09C2F0BFE8CA}" type="presOf" srcId="{B5F56D56-D38D-46B7-A160-2804996A25D8}" destId="{B2CF6103-888A-4EFC-ACC2-425A4EF09664}" srcOrd="0" destOrd="0" presId="urn:microsoft.com/office/officeart/2005/8/layout/vList5"/>
    <dgm:cxn modelId="{2BCD5E0A-0467-452C-9F33-F5AE88FB96C4}" srcId="{94B7EA83-9043-42C9-BB1B-B192542B79A2}" destId="{7A7D08A4-74A1-4D59-BBD7-0757FA7FF840}" srcOrd="0" destOrd="0" parTransId="{F325BF4E-640E-432C-AA36-7660457D5DC1}" sibTransId="{D0A0BD46-4692-45C6-801C-B266CF64F397}"/>
    <dgm:cxn modelId="{6F710978-1DDB-4C3F-BA51-E671878A2A9A}" type="presParOf" srcId="{29E8C957-BFEA-42CC-ADC7-93BC687EFA3A}" destId="{7FE6218A-EDB8-4012-9368-D8420E730638}" srcOrd="0" destOrd="0" presId="urn:microsoft.com/office/officeart/2005/8/layout/vList5"/>
    <dgm:cxn modelId="{BF69D5AC-F9FF-4981-B882-30BD13C054AA}" type="presParOf" srcId="{7FE6218A-EDB8-4012-9368-D8420E730638}" destId="{A9FA6ACC-B193-448A-A58E-4C588A0A9317}" srcOrd="0" destOrd="0" presId="urn:microsoft.com/office/officeart/2005/8/layout/vList5"/>
    <dgm:cxn modelId="{88F17486-4EB0-4D2A-8325-99D94BBA758F}" type="presParOf" srcId="{7FE6218A-EDB8-4012-9368-D8420E730638}" destId="{53A3B403-1B2B-4959-AB3E-E7FDB3A7E3FE}" srcOrd="1" destOrd="0" presId="urn:microsoft.com/office/officeart/2005/8/layout/vList5"/>
    <dgm:cxn modelId="{CCDF115D-12CF-44E3-87C1-706624CDE9C0}" type="presParOf" srcId="{29E8C957-BFEA-42CC-ADC7-93BC687EFA3A}" destId="{26BA3E52-451D-47E9-BAD6-CE3031A9DD26}" srcOrd="1" destOrd="0" presId="urn:microsoft.com/office/officeart/2005/8/layout/vList5"/>
    <dgm:cxn modelId="{0F63F05F-40AF-4314-9C99-B5754A75E264}" type="presParOf" srcId="{29E8C957-BFEA-42CC-ADC7-93BC687EFA3A}" destId="{529FEA1B-2242-4BA8-AABB-36536216D6CB}" srcOrd="2" destOrd="0" presId="urn:microsoft.com/office/officeart/2005/8/layout/vList5"/>
    <dgm:cxn modelId="{7DB86B3D-E842-454F-B067-67F03BD9EFFF}" type="presParOf" srcId="{529FEA1B-2242-4BA8-AABB-36536216D6CB}" destId="{CA7BE4EE-A06A-446D-B5C1-72FE76409DE5}" srcOrd="0" destOrd="0" presId="urn:microsoft.com/office/officeart/2005/8/layout/vList5"/>
    <dgm:cxn modelId="{5B7EB2EA-A8AF-47A0-97D5-EE1F92E72237}" type="presParOf" srcId="{529FEA1B-2242-4BA8-AABB-36536216D6CB}" destId="{B2CF6103-888A-4EFC-ACC2-425A4EF09664}" srcOrd="1" destOrd="0" presId="urn:microsoft.com/office/officeart/2005/8/layout/vList5"/>
    <dgm:cxn modelId="{DE75D644-96CB-4378-9A9B-6547657410CB}" type="presParOf" srcId="{29E8C957-BFEA-42CC-ADC7-93BC687EFA3A}" destId="{9015E7E0-DFB0-49C3-89BC-0C63312ED4BF}" srcOrd="3" destOrd="0" presId="urn:microsoft.com/office/officeart/2005/8/layout/vList5"/>
    <dgm:cxn modelId="{3E81F064-FB37-47C9-95C9-C6D1E5687CC9}" type="presParOf" srcId="{29E8C957-BFEA-42CC-ADC7-93BC687EFA3A}" destId="{F698DF87-AE8F-4361-8991-D60D2E7AD2F9}" srcOrd="4" destOrd="0" presId="urn:microsoft.com/office/officeart/2005/8/layout/vList5"/>
    <dgm:cxn modelId="{CA8324C1-325F-4E6B-928B-19D0501ACF68}" type="presParOf" srcId="{F698DF87-AE8F-4361-8991-D60D2E7AD2F9}" destId="{9F835431-2D73-46A3-AAA7-A4849B81368C}" srcOrd="0" destOrd="0" presId="urn:microsoft.com/office/officeart/2005/8/layout/vList5"/>
    <dgm:cxn modelId="{B6033A5E-0FF8-4716-913B-8F83F87E1965}" type="presParOf" srcId="{F698DF87-AE8F-4361-8991-D60D2E7AD2F9}" destId="{CB87D771-E10F-4F7A-9FCC-EA53B1F26B8B}" srcOrd="1" destOrd="0" presId="urn:microsoft.com/office/officeart/2005/8/layout/vList5"/>
    <dgm:cxn modelId="{E3DCFE28-02C6-4832-8232-32B6229C3EB3}" type="presParOf" srcId="{29E8C957-BFEA-42CC-ADC7-93BC687EFA3A}" destId="{E44912B9-4567-48D2-AB32-AC15BC00675E}" srcOrd="5" destOrd="0" presId="urn:microsoft.com/office/officeart/2005/8/layout/vList5"/>
    <dgm:cxn modelId="{7426449F-BEB6-4A46-AD6A-1D0CDAC3924B}" type="presParOf" srcId="{29E8C957-BFEA-42CC-ADC7-93BC687EFA3A}" destId="{6E6EBC4D-BE2A-42E9-B742-2F5303D86783}" srcOrd="6" destOrd="0" presId="urn:microsoft.com/office/officeart/2005/8/layout/vList5"/>
    <dgm:cxn modelId="{6868C1EA-41CB-4190-AD5B-1D229A3EF67B}" type="presParOf" srcId="{6E6EBC4D-BE2A-42E9-B742-2F5303D86783}" destId="{815C03AB-0B0E-4D72-91E5-5F49B7E2C214}" srcOrd="0" destOrd="0" presId="urn:microsoft.com/office/officeart/2005/8/layout/vList5"/>
    <dgm:cxn modelId="{C5EB6431-2414-4BD7-99C3-F1A568A62331}" type="presParOf" srcId="{6E6EBC4D-BE2A-42E9-B742-2F5303D86783}" destId="{2CF8AF8B-BC64-4950-8D37-0F08806573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465F0-EBC0-419D-9177-379CDDF90A79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764C82C-1A7C-4C77-8310-A0F2E9E86D39}">
      <dgm:prSet phldrT="[Text]" custT="1"/>
      <dgm:spPr/>
      <dgm:t>
        <a:bodyPr/>
        <a:lstStyle/>
        <a:p>
          <a:r>
            <a:rPr lang="en-GB" sz="1400" dirty="0" smtClean="0">
              <a:latin typeface="Neo Sans Std"/>
            </a:rPr>
            <a:t>Doctors</a:t>
          </a:r>
          <a:endParaRPr lang="en-GB" sz="1400" dirty="0">
            <a:latin typeface="Neo Sans Std"/>
          </a:endParaRPr>
        </a:p>
      </dgm:t>
    </dgm:pt>
    <dgm:pt modelId="{BCBA0CF7-AC20-4AB2-9AC9-CE59DD5CBC27}" type="parTrans" cxnId="{C6CED826-B9DA-4180-A7CD-6E99C79B3C21}">
      <dgm:prSet/>
      <dgm:spPr/>
      <dgm:t>
        <a:bodyPr/>
        <a:lstStyle/>
        <a:p>
          <a:endParaRPr lang="en-GB"/>
        </a:p>
      </dgm:t>
    </dgm:pt>
    <dgm:pt modelId="{623B1740-6A09-4962-A08A-1DAABB65057C}" type="sibTrans" cxnId="{C6CED826-B9DA-4180-A7CD-6E99C79B3C21}">
      <dgm:prSet/>
      <dgm:spPr/>
      <dgm:t>
        <a:bodyPr/>
        <a:lstStyle/>
        <a:p>
          <a:endParaRPr lang="en-GB"/>
        </a:p>
      </dgm:t>
    </dgm:pt>
    <dgm:pt modelId="{3361D373-2E57-42A2-BD43-0C7BB518AAB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2000" dirty="0" smtClean="0">
              <a:solidFill>
                <a:schemeClr val="bg1"/>
              </a:solidFill>
              <a:latin typeface="Neo Sans Std"/>
            </a:rPr>
            <a:t>Make up 12% of the total workforce</a:t>
          </a:r>
          <a:endParaRPr lang="en-GB" sz="2000" dirty="0">
            <a:solidFill>
              <a:schemeClr val="bg1"/>
            </a:solidFill>
            <a:latin typeface="Neo Sans Std"/>
          </a:endParaRPr>
        </a:p>
      </dgm:t>
    </dgm:pt>
    <dgm:pt modelId="{134C5652-B7B3-47EA-B9A2-83502F6EC896}" type="parTrans" cxnId="{056F8077-88BD-40AB-BBD9-11CD8526E135}">
      <dgm:prSet/>
      <dgm:spPr/>
      <dgm:t>
        <a:bodyPr/>
        <a:lstStyle/>
        <a:p>
          <a:endParaRPr lang="en-GB"/>
        </a:p>
      </dgm:t>
    </dgm:pt>
    <dgm:pt modelId="{51AE1755-B5B3-4695-A09D-B02E461B1332}" type="sibTrans" cxnId="{056F8077-88BD-40AB-BBD9-11CD8526E135}">
      <dgm:prSet/>
      <dgm:spPr/>
      <dgm:t>
        <a:bodyPr/>
        <a:lstStyle/>
        <a:p>
          <a:endParaRPr lang="en-GB"/>
        </a:p>
      </dgm:t>
    </dgm:pt>
    <dgm:pt modelId="{3EDE1E17-6B8B-42D5-8E26-57127818DCB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2000" dirty="0" smtClean="0">
              <a:latin typeface="Neo Sans Std"/>
            </a:rPr>
            <a:t>Allocated 60% of the NHS training budget </a:t>
          </a:r>
          <a:endParaRPr lang="en-GB" sz="2000" dirty="0">
            <a:latin typeface="Neo Sans Std"/>
          </a:endParaRPr>
        </a:p>
      </dgm:t>
    </dgm:pt>
    <dgm:pt modelId="{CC5615C5-EB90-4113-BCD9-F74B032591CA}" type="parTrans" cxnId="{35E20209-D83C-4F42-9635-CF40A6FD2ECD}">
      <dgm:prSet/>
      <dgm:spPr/>
      <dgm:t>
        <a:bodyPr/>
        <a:lstStyle/>
        <a:p>
          <a:endParaRPr lang="en-GB"/>
        </a:p>
      </dgm:t>
    </dgm:pt>
    <dgm:pt modelId="{B6D63A3E-CB85-4D46-91BB-E9BF7B59EE14}" type="sibTrans" cxnId="{35E20209-D83C-4F42-9635-CF40A6FD2ECD}">
      <dgm:prSet/>
      <dgm:spPr/>
      <dgm:t>
        <a:bodyPr/>
        <a:lstStyle/>
        <a:p>
          <a:endParaRPr lang="en-GB"/>
        </a:p>
      </dgm:t>
    </dgm:pt>
    <dgm:pt modelId="{827EA328-4ED1-4B97-B7FC-D0F47F8C5422}">
      <dgm:prSet phldrT="[Text]" custT="1"/>
      <dgm:spPr/>
      <dgm:t>
        <a:bodyPr/>
        <a:lstStyle/>
        <a:p>
          <a:r>
            <a:rPr lang="en-GB" sz="1400" dirty="0" smtClean="0">
              <a:latin typeface="Neo Sans Std"/>
            </a:rPr>
            <a:t>Nurses and allied health care professionals</a:t>
          </a:r>
          <a:endParaRPr lang="en-GB" sz="1400" dirty="0">
            <a:latin typeface="Neo Sans Std"/>
          </a:endParaRPr>
        </a:p>
      </dgm:t>
    </dgm:pt>
    <dgm:pt modelId="{1634422F-CA38-428A-9ACA-F7505ECD5867}" type="parTrans" cxnId="{CD1D6D76-98E1-40AE-ACF4-1D28F2FB8397}">
      <dgm:prSet/>
      <dgm:spPr/>
      <dgm:t>
        <a:bodyPr/>
        <a:lstStyle/>
        <a:p>
          <a:endParaRPr lang="en-GB"/>
        </a:p>
      </dgm:t>
    </dgm:pt>
    <dgm:pt modelId="{12CF7DDE-BA08-42E7-80A0-3ECB676B9D59}" type="sibTrans" cxnId="{CD1D6D76-98E1-40AE-ACF4-1D28F2FB8397}">
      <dgm:prSet/>
      <dgm:spPr/>
      <dgm:t>
        <a:bodyPr/>
        <a:lstStyle/>
        <a:p>
          <a:endParaRPr lang="en-GB"/>
        </a:p>
      </dgm:t>
    </dgm:pt>
    <dgm:pt modelId="{8AC990F8-A48A-4D89-A883-5AC8693923B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2000" dirty="0" smtClean="0">
              <a:solidFill>
                <a:schemeClr val="bg1"/>
              </a:solidFill>
              <a:latin typeface="Neo Sans Std"/>
            </a:rPr>
            <a:t>Make up about 40% of the total workforce</a:t>
          </a:r>
          <a:endParaRPr lang="en-GB" sz="2000" dirty="0">
            <a:solidFill>
              <a:schemeClr val="bg1"/>
            </a:solidFill>
            <a:latin typeface="Neo Sans Std"/>
          </a:endParaRPr>
        </a:p>
      </dgm:t>
    </dgm:pt>
    <dgm:pt modelId="{E1E58873-6497-40B1-B05C-F437EFC5B990}" type="parTrans" cxnId="{81A5D02F-4264-48C8-AC98-92843666A7E5}">
      <dgm:prSet/>
      <dgm:spPr/>
      <dgm:t>
        <a:bodyPr/>
        <a:lstStyle/>
        <a:p>
          <a:endParaRPr lang="en-GB"/>
        </a:p>
      </dgm:t>
    </dgm:pt>
    <dgm:pt modelId="{E1A37803-152A-41B7-A97D-F81064488E18}" type="sibTrans" cxnId="{81A5D02F-4264-48C8-AC98-92843666A7E5}">
      <dgm:prSet/>
      <dgm:spPr/>
      <dgm:t>
        <a:bodyPr/>
        <a:lstStyle/>
        <a:p>
          <a:endParaRPr lang="en-GB"/>
        </a:p>
      </dgm:t>
    </dgm:pt>
    <dgm:pt modelId="{CCFAAB34-190D-48FC-9C1A-9A5BE49584F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2000" dirty="0" smtClean="0">
              <a:latin typeface="Neo Sans Std"/>
            </a:rPr>
            <a:t>Allocated 35% of the NHS training budget</a:t>
          </a:r>
          <a:endParaRPr lang="en-GB" sz="2000" dirty="0">
            <a:latin typeface="Neo Sans Std"/>
          </a:endParaRPr>
        </a:p>
      </dgm:t>
    </dgm:pt>
    <dgm:pt modelId="{5A77CAF5-F9A2-4EA4-812E-E709ACC71661}" type="parTrans" cxnId="{F58CC7F9-B6F7-43CC-8C43-743C26E6D0A4}">
      <dgm:prSet/>
      <dgm:spPr/>
      <dgm:t>
        <a:bodyPr/>
        <a:lstStyle/>
        <a:p>
          <a:endParaRPr lang="en-GB"/>
        </a:p>
      </dgm:t>
    </dgm:pt>
    <dgm:pt modelId="{688A946C-70C7-4AA2-A0D8-98E647BE3784}" type="sibTrans" cxnId="{F58CC7F9-B6F7-43CC-8C43-743C26E6D0A4}">
      <dgm:prSet/>
      <dgm:spPr/>
      <dgm:t>
        <a:bodyPr/>
        <a:lstStyle/>
        <a:p>
          <a:endParaRPr lang="en-GB"/>
        </a:p>
      </dgm:t>
    </dgm:pt>
    <dgm:pt modelId="{AC741B29-A921-4B24-B26F-77471C18D530}" type="pres">
      <dgm:prSet presAssocID="{5F0465F0-EBC0-419D-9177-379CDDF90A7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B60A2B6-083D-4E51-B16A-C6750FC69B7E}" type="pres">
      <dgm:prSet presAssocID="{3764C82C-1A7C-4C77-8310-A0F2E9E86D39}" presName="posSpace" presStyleCnt="0"/>
      <dgm:spPr/>
    </dgm:pt>
    <dgm:pt modelId="{CC3D8956-8A0C-4064-B8DA-B62A08DA8460}" type="pres">
      <dgm:prSet presAssocID="{3764C82C-1A7C-4C77-8310-A0F2E9E86D39}" presName="vertFlow" presStyleCnt="0"/>
      <dgm:spPr/>
    </dgm:pt>
    <dgm:pt modelId="{6101F630-99C3-4AFB-AD7E-A73224645AC3}" type="pres">
      <dgm:prSet presAssocID="{3764C82C-1A7C-4C77-8310-A0F2E9E86D39}" presName="topSpace" presStyleCnt="0"/>
      <dgm:spPr/>
    </dgm:pt>
    <dgm:pt modelId="{AADFD892-DEDF-4FAA-8901-B2D80A960D04}" type="pres">
      <dgm:prSet presAssocID="{3764C82C-1A7C-4C77-8310-A0F2E9E86D39}" presName="firstComp" presStyleCnt="0"/>
      <dgm:spPr/>
    </dgm:pt>
    <dgm:pt modelId="{819CA9E3-6ED8-43D8-830D-FF00104E98D3}" type="pres">
      <dgm:prSet presAssocID="{3764C82C-1A7C-4C77-8310-A0F2E9E86D39}" presName="firstChild" presStyleLbl="bgAccFollowNode1" presStyleIdx="0" presStyleCnt="4"/>
      <dgm:spPr/>
      <dgm:t>
        <a:bodyPr/>
        <a:lstStyle/>
        <a:p>
          <a:endParaRPr lang="en-GB"/>
        </a:p>
      </dgm:t>
    </dgm:pt>
    <dgm:pt modelId="{B9F80447-75D9-4387-844A-5435A4A9DE9F}" type="pres">
      <dgm:prSet presAssocID="{3764C82C-1A7C-4C77-8310-A0F2E9E86D3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4BB18-00D1-4E7C-964B-4F88C124603E}" type="pres">
      <dgm:prSet presAssocID="{3EDE1E17-6B8B-42D5-8E26-57127818DCB1}" presName="comp" presStyleCnt="0"/>
      <dgm:spPr/>
    </dgm:pt>
    <dgm:pt modelId="{6E4E813C-3181-497D-A9ED-7DFC2B999653}" type="pres">
      <dgm:prSet presAssocID="{3EDE1E17-6B8B-42D5-8E26-57127818DCB1}" presName="child" presStyleLbl="bgAccFollowNode1" presStyleIdx="1" presStyleCnt="4"/>
      <dgm:spPr/>
      <dgm:t>
        <a:bodyPr/>
        <a:lstStyle/>
        <a:p>
          <a:endParaRPr lang="en-GB"/>
        </a:p>
      </dgm:t>
    </dgm:pt>
    <dgm:pt modelId="{F3E9711A-4478-4F5C-AC05-7CD996193741}" type="pres">
      <dgm:prSet presAssocID="{3EDE1E17-6B8B-42D5-8E26-57127818DCB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5B9445-2843-4101-90F6-0B9654A8D58A}" type="pres">
      <dgm:prSet presAssocID="{3764C82C-1A7C-4C77-8310-A0F2E9E86D39}" presName="negSpace" presStyleCnt="0"/>
      <dgm:spPr/>
    </dgm:pt>
    <dgm:pt modelId="{5A9C80C9-9248-4C8F-9257-96266636FC0B}" type="pres">
      <dgm:prSet presAssocID="{3764C82C-1A7C-4C77-8310-A0F2E9E86D39}" presName="circle" presStyleLbl="node1" presStyleIdx="0" presStyleCnt="2"/>
      <dgm:spPr/>
      <dgm:t>
        <a:bodyPr/>
        <a:lstStyle/>
        <a:p>
          <a:endParaRPr lang="en-GB"/>
        </a:p>
      </dgm:t>
    </dgm:pt>
    <dgm:pt modelId="{51334428-7167-4848-BAF2-F1E4440F278E}" type="pres">
      <dgm:prSet presAssocID="{623B1740-6A09-4962-A08A-1DAABB65057C}" presName="transSpace" presStyleCnt="0"/>
      <dgm:spPr/>
    </dgm:pt>
    <dgm:pt modelId="{DDE0900A-6123-4B22-AB96-A23200D9632A}" type="pres">
      <dgm:prSet presAssocID="{827EA328-4ED1-4B97-B7FC-D0F47F8C5422}" presName="posSpace" presStyleCnt="0"/>
      <dgm:spPr/>
    </dgm:pt>
    <dgm:pt modelId="{A63D3E80-D579-4C11-8D36-D1F163C8875C}" type="pres">
      <dgm:prSet presAssocID="{827EA328-4ED1-4B97-B7FC-D0F47F8C5422}" presName="vertFlow" presStyleCnt="0"/>
      <dgm:spPr/>
    </dgm:pt>
    <dgm:pt modelId="{776C6148-904A-40BE-8FCC-6BBD84948413}" type="pres">
      <dgm:prSet presAssocID="{827EA328-4ED1-4B97-B7FC-D0F47F8C5422}" presName="topSpace" presStyleCnt="0"/>
      <dgm:spPr/>
    </dgm:pt>
    <dgm:pt modelId="{026F658E-1F28-4060-8ECC-BD180C6C89C1}" type="pres">
      <dgm:prSet presAssocID="{827EA328-4ED1-4B97-B7FC-D0F47F8C5422}" presName="firstComp" presStyleCnt="0"/>
      <dgm:spPr/>
    </dgm:pt>
    <dgm:pt modelId="{1107C361-0AFB-4E6B-971E-138D9C373C16}" type="pres">
      <dgm:prSet presAssocID="{827EA328-4ED1-4B97-B7FC-D0F47F8C5422}" presName="firstChild" presStyleLbl="bgAccFollowNode1" presStyleIdx="2" presStyleCnt="4"/>
      <dgm:spPr/>
      <dgm:t>
        <a:bodyPr/>
        <a:lstStyle/>
        <a:p>
          <a:endParaRPr lang="en-GB"/>
        </a:p>
      </dgm:t>
    </dgm:pt>
    <dgm:pt modelId="{FC22C9D1-0FEA-4B8C-8951-ABC3985B92B9}" type="pres">
      <dgm:prSet presAssocID="{827EA328-4ED1-4B97-B7FC-D0F47F8C542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54C2D4-461F-44C2-B265-43B8EDAF84BB}" type="pres">
      <dgm:prSet presAssocID="{CCFAAB34-190D-48FC-9C1A-9A5BE49584FA}" presName="comp" presStyleCnt="0"/>
      <dgm:spPr/>
    </dgm:pt>
    <dgm:pt modelId="{22623677-3B83-4E21-B519-1F9B4F678350}" type="pres">
      <dgm:prSet presAssocID="{CCFAAB34-190D-48FC-9C1A-9A5BE49584FA}" presName="child" presStyleLbl="bgAccFollowNode1" presStyleIdx="3" presStyleCnt="4"/>
      <dgm:spPr/>
      <dgm:t>
        <a:bodyPr/>
        <a:lstStyle/>
        <a:p>
          <a:endParaRPr lang="en-GB"/>
        </a:p>
      </dgm:t>
    </dgm:pt>
    <dgm:pt modelId="{6F33E198-78C0-4043-92B7-30498DE048D1}" type="pres">
      <dgm:prSet presAssocID="{CCFAAB34-190D-48FC-9C1A-9A5BE49584F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7CE2A6-C1F3-4379-9327-2D2D5EBD5D68}" type="pres">
      <dgm:prSet presAssocID="{827EA328-4ED1-4B97-B7FC-D0F47F8C5422}" presName="negSpace" presStyleCnt="0"/>
      <dgm:spPr/>
    </dgm:pt>
    <dgm:pt modelId="{2BCD5684-8E8D-413E-9820-1A4733BDEE8A}" type="pres">
      <dgm:prSet presAssocID="{827EA328-4ED1-4B97-B7FC-D0F47F8C5422}" presName="circle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D4A8876C-F8BA-458E-A760-36F46911A7B8}" type="presOf" srcId="{827EA328-4ED1-4B97-B7FC-D0F47F8C5422}" destId="{2BCD5684-8E8D-413E-9820-1A4733BDEE8A}" srcOrd="0" destOrd="0" presId="urn:microsoft.com/office/officeart/2005/8/layout/hList9"/>
    <dgm:cxn modelId="{DECD6292-4ED5-4BF9-B7D0-61C89D025ACB}" type="presOf" srcId="{3764C82C-1A7C-4C77-8310-A0F2E9E86D39}" destId="{5A9C80C9-9248-4C8F-9257-96266636FC0B}" srcOrd="0" destOrd="0" presId="urn:microsoft.com/office/officeart/2005/8/layout/hList9"/>
    <dgm:cxn modelId="{BC3935ED-4531-4837-B3EA-FAFEB7C77CFB}" type="presOf" srcId="{CCFAAB34-190D-48FC-9C1A-9A5BE49584FA}" destId="{6F33E198-78C0-4043-92B7-30498DE048D1}" srcOrd="1" destOrd="0" presId="urn:microsoft.com/office/officeart/2005/8/layout/hList9"/>
    <dgm:cxn modelId="{B9FDAFD3-78D4-4AE9-B04B-652D1C405C93}" type="presOf" srcId="{3361D373-2E57-42A2-BD43-0C7BB518AAB9}" destId="{B9F80447-75D9-4387-844A-5435A4A9DE9F}" srcOrd="1" destOrd="0" presId="urn:microsoft.com/office/officeart/2005/8/layout/hList9"/>
    <dgm:cxn modelId="{A57622E9-7CB5-4964-BCA0-86680F0CB8FD}" type="presOf" srcId="{CCFAAB34-190D-48FC-9C1A-9A5BE49584FA}" destId="{22623677-3B83-4E21-B519-1F9B4F678350}" srcOrd="0" destOrd="0" presId="urn:microsoft.com/office/officeart/2005/8/layout/hList9"/>
    <dgm:cxn modelId="{CD1D6D76-98E1-40AE-ACF4-1D28F2FB8397}" srcId="{5F0465F0-EBC0-419D-9177-379CDDF90A79}" destId="{827EA328-4ED1-4B97-B7FC-D0F47F8C5422}" srcOrd="1" destOrd="0" parTransId="{1634422F-CA38-428A-9ACA-F7505ECD5867}" sibTransId="{12CF7DDE-BA08-42E7-80A0-3ECB676B9D59}"/>
    <dgm:cxn modelId="{4F8F5B8F-2F79-4E20-848A-FA9FDDA0FFBD}" type="presOf" srcId="{8AC990F8-A48A-4D89-A883-5AC8693923BE}" destId="{FC22C9D1-0FEA-4B8C-8951-ABC3985B92B9}" srcOrd="1" destOrd="0" presId="urn:microsoft.com/office/officeart/2005/8/layout/hList9"/>
    <dgm:cxn modelId="{C6CED826-B9DA-4180-A7CD-6E99C79B3C21}" srcId="{5F0465F0-EBC0-419D-9177-379CDDF90A79}" destId="{3764C82C-1A7C-4C77-8310-A0F2E9E86D39}" srcOrd="0" destOrd="0" parTransId="{BCBA0CF7-AC20-4AB2-9AC9-CE59DD5CBC27}" sibTransId="{623B1740-6A09-4962-A08A-1DAABB65057C}"/>
    <dgm:cxn modelId="{2D64CCFD-38A9-4DCF-92C1-8F9359012FD8}" type="presOf" srcId="{3EDE1E17-6B8B-42D5-8E26-57127818DCB1}" destId="{F3E9711A-4478-4F5C-AC05-7CD996193741}" srcOrd="1" destOrd="0" presId="urn:microsoft.com/office/officeart/2005/8/layout/hList9"/>
    <dgm:cxn modelId="{D6C5D3D2-63C3-47C4-903F-4BEE320F8FFE}" type="presOf" srcId="{8AC990F8-A48A-4D89-A883-5AC8693923BE}" destId="{1107C361-0AFB-4E6B-971E-138D9C373C16}" srcOrd="0" destOrd="0" presId="urn:microsoft.com/office/officeart/2005/8/layout/hList9"/>
    <dgm:cxn modelId="{35E20209-D83C-4F42-9635-CF40A6FD2ECD}" srcId="{3764C82C-1A7C-4C77-8310-A0F2E9E86D39}" destId="{3EDE1E17-6B8B-42D5-8E26-57127818DCB1}" srcOrd="1" destOrd="0" parTransId="{CC5615C5-EB90-4113-BCD9-F74B032591CA}" sibTransId="{B6D63A3E-CB85-4D46-91BB-E9BF7B59EE14}"/>
    <dgm:cxn modelId="{827D55DA-430C-4A6C-B828-BCEBBB8E61A4}" type="presOf" srcId="{3EDE1E17-6B8B-42D5-8E26-57127818DCB1}" destId="{6E4E813C-3181-497D-A9ED-7DFC2B999653}" srcOrd="0" destOrd="0" presId="urn:microsoft.com/office/officeart/2005/8/layout/hList9"/>
    <dgm:cxn modelId="{81A5D02F-4264-48C8-AC98-92843666A7E5}" srcId="{827EA328-4ED1-4B97-B7FC-D0F47F8C5422}" destId="{8AC990F8-A48A-4D89-A883-5AC8693923BE}" srcOrd="0" destOrd="0" parTransId="{E1E58873-6497-40B1-B05C-F437EFC5B990}" sibTransId="{E1A37803-152A-41B7-A97D-F81064488E18}"/>
    <dgm:cxn modelId="{F58CC7F9-B6F7-43CC-8C43-743C26E6D0A4}" srcId="{827EA328-4ED1-4B97-B7FC-D0F47F8C5422}" destId="{CCFAAB34-190D-48FC-9C1A-9A5BE49584FA}" srcOrd="1" destOrd="0" parTransId="{5A77CAF5-F9A2-4EA4-812E-E709ACC71661}" sibTransId="{688A946C-70C7-4AA2-A0D8-98E647BE3784}"/>
    <dgm:cxn modelId="{056F8077-88BD-40AB-BBD9-11CD8526E135}" srcId="{3764C82C-1A7C-4C77-8310-A0F2E9E86D39}" destId="{3361D373-2E57-42A2-BD43-0C7BB518AAB9}" srcOrd="0" destOrd="0" parTransId="{134C5652-B7B3-47EA-B9A2-83502F6EC896}" sibTransId="{51AE1755-B5B3-4695-A09D-B02E461B1332}"/>
    <dgm:cxn modelId="{CD2FA6C3-6DE1-4C37-8EF7-4E684B1BDD67}" type="presOf" srcId="{3361D373-2E57-42A2-BD43-0C7BB518AAB9}" destId="{819CA9E3-6ED8-43D8-830D-FF00104E98D3}" srcOrd="0" destOrd="0" presId="urn:microsoft.com/office/officeart/2005/8/layout/hList9"/>
    <dgm:cxn modelId="{4E23B297-9E3E-46F3-9BB5-8778196401A8}" type="presOf" srcId="{5F0465F0-EBC0-419D-9177-379CDDF90A79}" destId="{AC741B29-A921-4B24-B26F-77471C18D530}" srcOrd="0" destOrd="0" presId="urn:microsoft.com/office/officeart/2005/8/layout/hList9"/>
    <dgm:cxn modelId="{AEBB0B07-DEF1-4DBB-967F-B6EABAA12721}" type="presParOf" srcId="{AC741B29-A921-4B24-B26F-77471C18D530}" destId="{4B60A2B6-083D-4E51-B16A-C6750FC69B7E}" srcOrd="0" destOrd="0" presId="urn:microsoft.com/office/officeart/2005/8/layout/hList9"/>
    <dgm:cxn modelId="{A797C89E-88A5-4D96-B89F-3B3CFF8F7DC9}" type="presParOf" srcId="{AC741B29-A921-4B24-B26F-77471C18D530}" destId="{CC3D8956-8A0C-4064-B8DA-B62A08DA8460}" srcOrd="1" destOrd="0" presId="urn:microsoft.com/office/officeart/2005/8/layout/hList9"/>
    <dgm:cxn modelId="{3DF66D8D-BC78-482C-8C57-B66AC4F467DA}" type="presParOf" srcId="{CC3D8956-8A0C-4064-B8DA-B62A08DA8460}" destId="{6101F630-99C3-4AFB-AD7E-A73224645AC3}" srcOrd="0" destOrd="0" presId="urn:microsoft.com/office/officeart/2005/8/layout/hList9"/>
    <dgm:cxn modelId="{819E6278-D6BF-4DEF-8680-E53631C0AE09}" type="presParOf" srcId="{CC3D8956-8A0C-4064-B8DA-B62A08DA8460}" destId="{AADFD892-DEDF-4FAA-8901-B2D80A960D04}" srcOrd="1" destOrd="0" presId="urn:microsoft.com/office/officeart/2005/8/layout/hList9"/>
    <dgm:cxn modelId="{4FD6D6B8-EA2B-4580-B2F8-4AA90F68DF37}" type="presParOf" srcId="{AADFD892-DEDF-4FAA-8901-B2D80A960D04}" destId="{819CA9E3-6ED8-43D8-830D-FF00104E98D3}" srcOrd="0" destOrd="0" presId="urn:microsoft.com/office/officeart/2005/8/layout/hList9"/>
    <dgm:cxn modelId="{2F69680B-646C-4225-AB30-1CBA20DC4306}" type="presParOf" srcId="{AADFD892-DEDF-4FAA-8901-B2D80A960D04}" destId="{B9F80447-75D9-4387-844A-5435A4A9DE9F}" srcOrd="1" destOrd="0" presId="urn:microsoft.com/office/officeart/2005/8/layout/hList9"/>
    <dgm:cxn modelId="{FF288AD7-662A-49FD-A6F2-93228B0BDBD1}" type="presParOf" srcId="{CC3D8956-8A0C-4064-B8DA-B62A08DA8460}" destId="{FD14BB18-00D1-4E7C-964B-4F88C124603E}" srcOrd="2" destOrd="0" presId="urn:microsoft.com/office/officeart/2005/8/layout/hList9"/>
    <dgm:cxn modelId="{775E1BBC-8EF1-4E57-911F-01761A88A7C7}" type="presParOf" srcId="{FD14BB18-00D1-4E7C-964B-4F88C124603E}" destId="{6E4E813C-3181-497D-A9ED-7DFC2B999653}" srcOrd="0" destOrd="0" presId="urn:microsoft.com/office/officeart/2005/8/layout/hList9"/>
    <dgm:cxn modelId="{A6A9837C-F8B9-48FA-82A3-72C17A147B21}" type="presParOf" srcId="{FD14BB18-00D1-4E7C-964B-4F88C124603E}" destId="{F3E9711A-4478-4F5C-AC05-7CD996193741}" srcOrd="1" destOrd="0" presId="urn:microsoft.com/office/officeart/2005/8/layout/hList9"/>
    <dgm:cxn modelId="{E4C7C0B8-F1EF-457A-A0E0-25B4B42CA277}" type="presParOf" srcId="{AC741B29-A921-4B24-B26F-77471C18D530}" destId="{B05B9445-2843-4101-90F6-0B9654A8D58A}" srcOrd="2" destOrd="0" presId="urn:microsoft.com/office/officeart/2005/8/layout/hList9"/>
    <dgm:cxn modelId="{41D2763A-4E6D-4226-A636-B4A1D488D0A8}" type="presParOf" srcId="{AC741B29-A921-4B24-B26F-77471C18D530}" destId="{5A9C80C9-9248-4C8F-9257-96266636FC0B}" srcOrd="3" destOrd="0" presId="urn:microsoft.com/office/officeart/2005/8/layout/hList9"/>
    <dgm:cxn modelId="{1BF01F50-EFAA-4744-AA17-345F74639F24}" type="presParOf" srcId="{AC741B29-A921-4B24-B26F-77471C18D530}" destId="{51334428-7167-4848-BAF2-F1E4440F278E}" srcOrd="4" destOrd="0" presId="urn:microsoft.com/office/officeart/2005/8/layout/hList9"/>
    <dgm:cxn modelId="{A864A01E-0256-4170-86CE-BBE8DD499CF5}" type="presParOf" srcId="{AC741B29-A921-4B24-B26F-77471C18D530}" destId="{DDE0900A-6123-4B22-AB96-A23200D9632A}" srcOrd="5" destOrd="0" presId="urn:microsoft.com/office/officeart/2005/8/layout/hList9"/>
    <dgm:cxn modelId="{C67DB359-0663-4781-831B-237BDBB71A98}" type="presParOf" srcId="{AC741B29-A921-4B24-B26F-77471C18D530}" destId="{A63D3E80-D579-4C11-8D36-D1F163C8875C}" srcOrd="6" destOrd="0" presId="urn:microsoft.com/office/officeart/2005/8/layout/hList9"/>
    <dgm:cxn modelId="{3D8DFFC0-B0DE-4EE0-9A9B-1319E086EF7B}" type="presParOf" srcId="{A63D3E80-D579-4C11-8D36-D1F163C8875C}" destId="{776C6148-904A-40BE-8FCC-6BBD84948413}" srcOrd="0" destOrd="0" presId="urn:microsoft.com/office/officeart/2005/8/layout/hList9"/>
    <dgm:cxn modelId="{6B3E1730-32F6-460E-B8D9-84B504498168}" type="presParOf" srcId="{A63D3E80-D579-4C11-8D36-D1F163C8875C}" destId="{026F658E-1F28-4060-8ECC-BD180C6C89C1}" srcOrd="1" destOrd="0" presId="urn:microsoft.com/office/officeart/2005/8/layout/hList9"/>
    <dgm:cxn modelId="{01872255-DE6A-4307-8237-E16EE8606281}" type="presParOf" srcId="{026F658E-1F28-4060-8ECC-BD180C6C89C1}" destId="{1107C361-0AFB-4E6B-971E-138D9C373C16}" srcOrd="0" destOrd="0" presId="urn:microsoft.com/office/officeart/2005/8/layout/hList9"/>
    <dgm:cxn modelId="{64B21EDA-70BD-4448-8356-BE5593B3E10D}" type="presParOf" srcId="{026F658E-1F28-4060-8ECC-BD180C6C89C1}" destId="{FC22C9D1-0FEA-4B8C-8951-ABC3985B92B9}" srcOrd="1" destOrd="0" presId="urn:microsoft.com/office/officeart/2005/8/layout/hList9"/>
    <dgm:cxn modelId="{86865BDF-1AFA-4BAE-919C-0B2BC3043116}" type="presParOf" srcId="{A63D3E80-D579-4C11-8D36-D1F163C8875C}" destId="{8C54C2D4-461F-44C2-B265-43B8EDAF84BB}" srcOrd="2" destOrd="0" presId="urn:microsoft.com/office/officeart/2005/8/layout/hList9"/>
    <dgm:cxn modelId="{B320C48D-84C6-46CA-9762-B13F494D23E3}" type="presParOf" srcId="{8C54C2D4-461F-44C2-B265-43B8EDAF84BB}" destId="{22623677-3B83-4E21-B519-1F9B4F678350}" srcOrd="0" destOrd="0" presId="urn:microsoft.com/office/officeart/2005/8/layout/hList9"/>
    <dgm:cxn modelId="{90BC60E6-F376-4BB7-85BD-4C77ABA478EC}" type="presParOf" srcId="{8C54C2D4-461F-44C2-B265-43B8EDAF84BB}" destId="{6F33E198-78C0-4043-92B7-30498DE048D1}" srcOrd="1" destOrd="0" presId="urn:microsoft.com/office/officeart/2005/8/layout/hList9"/>
    <dgm:cxn modelId="{A8A6711A-400E-48E6-B2BD-3D8C56B65407}" type="presParOf" srcId="{AC741B29-A921-4B24-B26F-77471C18D530}" destId="{797CE2A6-C1F3-4379-9327-2D2D5EBD5D68}" srcOrd="7" destOrd="0" presId="urn:microsoft.com/office/officeart/2005/8/layout/hList9"/>
    <dgm:cxn modelId="{44B6628A-DFAE-4345-9E3A-42DB8409A0C2}" type="presParOf" srcId="{AC741B29-A921-4B24-B26F-77471C18D530}" destId="{2BCD5684-8E8D-413E-9820-1A4733BDEE8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A3B403-1B2B-4959-AB3E-E7FDB3A7E3FE}">
      <dsp:nvSpPr>
        <dsp:cNvPr id="0" name=""/>
        <dsp:cNvSpPr/>
      </dsp:nvSpPr>
      <dsp:spPr>
        <a:xfrm rot="5400000">
          <a:off x="4781255" y="-1929033"/>
          <a:ext cx="818162" cy="488502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Neo Sans Std"/>
            </a:rPr>
            <a:t>of senior positions on provider boards and CCG governing bodies are held by women</a:t>
          </a:r>
          <a:endParaRPr lang="en-GB" sz="1900" kern="1200" dirty="0">
            <a:latin typeface="Neo Sans Std"/>
          </a:endParaRPr>
        </a:p>
      </dsp:txBody>
      <dsp:txXfrm rot="5400000">
        <a:off x="4781255" y="-1929033"/>
        <a:ext cx="818162" cy="4885022"/>
      </dsp:txXfrm>
    </dsp:sp>
    <dsp:sp modelId="{A9FA6ACC-B193-448A-A58E-4C588A0A9317}">
      <dsp:nvSpPr>
        <dsp:cNvPr id="0" name=""/>
        <dsp:cNvSpPr/>
      </dsp:nvSpPr>
      <dsp:spPr>
        <a:xfrm>
          <a:off x="0" y="2126"/>
          <a:ext cx="2747825" cy="1022703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latin typeface="Neo Sans Std"/>
            </a:rPr>
            <a:t>37%</a:t>
          </a:r>
          <a:endParaRPr lang="en-GB" sz="5200" kern="1200" dirty="0">
            <a:latin typeface="Neo Sans Std"/>
          </a:endParaRPr>
        </a:p>
      </dsp:txBody>
      <dsp:txXfrm>
        <a:off x="0" y="2126"/>
        <a:ext cx="2747825" cy="1022703"/>
      </dsp:txXfrm>
    </dsp:sp>
    <dsp:sp modelId="{B2CF6103-888A-4EFC-ACC2-425A4EF09664}">
      <dsp:nvSpPr>
        <dsp:cNvPr id="0" name=""/>
        <dsp:cNvSpPr/>
      </dsp:nvSpPr>
      <dsp:spPr>
        <a:xfrm rot="5400000">
          <a:off x="4781255" y="-855194"/>
          <a:ext cx="818162" cy="488502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Neo Sans Std"/>
            </a:rPr>
            <a:t>of CCG accountable officers are women</a:t>
          </a:r>
          <a:endParaRPr lang="en-GB" sz="1900" kern="1200" dirty="0">
            <a:latin typeface="Neo Sans Std"/>
          </a:endParaRPr>
        </a:p>
      </dsp:txBody>
      <dsp:txXfrm rot="5400000">
        <a:off x="4781255" y="-855194"/>
        <a:ext cx="818162" cy="4885022"/>
      </dsp:txXfrm>
    </dsp:sp>
    <dsp:sp modelId="{CA7BE4EE-A06A-446D-B5C1-72FE76409DE5}">
      <dsp:nvSpPr>
        <dsp:cNvPr id="0" name=""/>
        <dsp:cNvSpPr/>
      </dsp:nvSpPr>
      <dsp:spPr>
        <a:xfrm>
          <a:off x="0" y="1075964"/>
          <a:ext cx="2747825" cy="1022703"/>
        </a:xfrm>
        <a:prstGeom prst="roundRect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latin typeface="Neo Sans Std"/>
            </a:rPr>
            <a:t>40%</a:t>
          </a:r>
          <a:endParaRPr lang="en-GB" sz="5200" kern="1200" dirty="0">
            <a:latin typeface="Neo Sans Std"/>
          </a:endParaRPr>
        </a:p>
      </dsp:txBody>
      <dsp:txXfrm>
        <a:off x="0" y="1075964"/>
        <a:ext cx="2747825" cy="1022703"/>
      </dsp:txXfrm>
    </dsp:sp>
    <dsp:sp modelId="{CB87D771-E10F-4F7A-9FCC-EA53B1F26B8B}">
      <dsp:nvSpPr>
        <dsp:cNvPr id="0" name=""/>
        <dsp:cNvSpPr/>
      </dsp:nvSpPr>
      <dsp:spPr>
        <a:xfrm rot="5400000">
          <a:off x="4781255" y="218643"/>
          <a:ext cx="818162" cy="488502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Neo Sans Std"/>
            </a:rPr>
            <a:t>of provider chief executives are women</a:t>
          </a:r>
          <a:endParaRPr lang="en-GB" sz="1900" kern="1200" dirty="0">
            <a:latin typeface="Neo Sans Std"/>
          </a:endParaRPr>
        </a:p>
      </dsp:txBody>
      <dsp:txXfrm rot="5400000">
        <a:off x="4781255" y="218643"/>
        <a:ext cx="818162" cy="4885022"/>
      </dsp:txXfrm>
    </dsp:sp>
    <dsp:sp modelId="{9F835431-2D73-46A3-AAA7-A4849B81368C}">
      <dsp:nvSpPr>
        <dsp:cNvPr id="0" name=""/>
        <dsp:cNvSpPr/>
      </dsp:nvSpPr>
      <dsp:spPr>
        <a:xfrm>
          <a:off x="0" y="2149803"/>
          <a:ext cx="2747825" cy="1022703"/>
        </a:xfrm>
        <a:prstGeom prst="roundRect">
          <a:avLst/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solidFill>
                <a:schemeClr val="tx1"/>
              </a:solidFill>
              <a:latin typeface="Neo Sans Std"/>
            </a:rPr>
            <a:t>36%</a:t>
          </a:r>
          <a:endParaRPr lang="en-GB" sz="5200" kern="1200" dirty="0">
            <a:solidFill>
              <a:schemeClr val="tx1"/>
            </a:solidFill>
            <a:latin typeface="Neo Sans Std"/>
          </a:endParaRPr>
        </a:p>
      </dsp:txBody>
      <dsp:txXfrm>
        <a:off x="0" y="2149803"/>
        <a:ext cx="2747825" cy="1022703"/>
      </dsp:txXfrm>
    </dsp:sp>
    <dsp:sp modelId="{2CF8AF8B-BC64-4950-8D37-0F0880657382}">
      <dsp:nvSpPr>
        <dsp:cNvPr id="0" name=""/>
        <dsp:cNvSpPr/>
      </dsp:nvSpPr>
      <dsp:spPr>
        <a:xfrm rot="5400000">
          <a:off x="4781255" y="1292482"/>
          <a:ext cx="818162" cy="488502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Neo Sans Std"/>
            </a:rPr>
            <a:t>of the non-medical NHS workforce are women</a:t>
          </a:r>
          <a:endParaRPr lang="en-GB" sz="1900" kern="1200" dirty="0">
            <a:latin typeface="Neo Sans Std"/>
          </a:endParaRPr>
        </a:p>
      </dsp:txBody>
      <dsp:txXfrm rot="5400000">
        <a:off x="4781255" y="1292482"/>
        <a:ext cx="818162" cy="4885022"/>
      </dsp:txXfrm>
    </dsp:sp>
    <dsp:sp modelId="{815C03AB-0B0E-4D72-91E5-5F49B7E2C214}">
      <dsp:nvSpPr>
        <dsp:cNvPr id="0" name=""/>
        <dsp:cNvSpPr/>
      </dsp:nvSpPr>
      <dsp:spPr>
        <a:xfrm>
          <a:off x="0" y="3223642"/>
          <a:ext cx="2747825" cy="1022703"/>
        </a:xfrm>
        <a:prstGeom prst="roundRect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>
              <a:latin typeface="Neo Sans Std"/>
            </a:rPr>
            <a:t>81%</a:t>
          </a:r>
          <a:endParaRPr lang="en-GB" sz="5200" kern="1200" dirty="0">
            <a:latin typeface="Neo Sans Std"/>
          </a:endParaRPr>
        </a:p>
      </dsp:txBody>
      <dsp:txXfrm>
        <a:off x="0" y="3223642"/>
        <a:ext cx="2747825" cy="10227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AAA19F-8B27-4914-B536-AC8990894D45}" type="datetimeFigureOut">
              <a:rPr lang="en-GB"/>
              <a:pPr>
                <a:defRPr/>
              </a:pPr>
              <a:t>25/07/2013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BDC691-4AC4-4AB7-894A-3FB46A8FF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AD59E-2C95-40D5-970A-8CC7FAAD1DAD}" type="datetimeFigureOut">
              <a:rPr lang="en-GB"/>
              <a:pPr>
                <a:defRPr/>
              </a:pPr>
              <a:t>25/07/2013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7813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DCEC55-02CF-4B19-B518-2171B4C859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627F3-6B1D-4C1A-AB45-12A76B7F11C3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C54B5-14AE-4628-9A7A-F659F5904D5F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75BAB-36F0-4A8C-95C0-2C4B03D5A36F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B706A-DF35-476E-B7C3-0A945C6C3CBC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FFE18-577A-4F2A-A89F-ADFB30697A2E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000" y="2926800"/>
            <a:ext cx="4896000" cy="648000"/>
          </a:xfrm>
          <a:prstGeom prst="rect">
            <a:avLst/>
          </a:prstGeom>
        </p:spPr>
        <p:txBody>
          <a:bodyPr/>
          <a:lstStyle>
            <a:lvl1pPr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6400" y="3862800"/>
            <a:ext cx="4896000" cy="6480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KF logostrap_Master_BL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6202363"/>
            <a:ext cx="35274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background-chevro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TTTDlogoP.jpg"/>
          <p:cNvPicPr>
            <a:picLocks noChangeAspect="1"/>
          </p:cNvPicPr>
          <p:nvPr userDrawn="1"/>
        </p:nvPicPr>
        <p:blipFill>
          <a:blip r:embed="rId5" cstate="print"/>
          <a:srcRect b="19171"/>
          <a:stretch>
            <a:fillRect/>
          </a:stretch>
        </p:blipFill>
        <p:spPr bwMode="auto">
          <a:xfrm>
            <a:off x="6176963" y="5676900"/>
            <a:ext cx="2066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2052" name="Picture 7" descr="KF Logo_Master_BLK_C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6127750"/>
            <a:ext cx="2087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KF strapline_Master_BLK_CS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8038" y="6116638"/>
            <a:ext cx="1152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TTTDlogoP.jpg"/>
          <p:cNvPicPr>
            <a:picLocks noChangeAspect="1"/>
          </p:cNvPicPr>
          <p:nvPr userDrawn="1"/>
        </p:nvPicPr>
        <p:blipFill>
          <a:blip r:embed="rId15" cstate="print"/>
          <a:srcRect b="19171"/>
          <a:stretch>
            <a:fillRect/>
          </a:stretch>
        </p:blipFill>
        <p:spPr bwMode="auto">
          <a:xfrm>
            <a:off x="6237288" y="5588000"/>
            <a:ext cx="2066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kingsfund.org.uk/thin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2852738"/>
            <a:ext cx="6407150" cy="1512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800" smtClean="0">
                <a:latin typeface="Neo Sans Std" pitchFamily="34" charset="0"/>
              </a:rPr>
              <a:t>NHS </a:t>
            </a:r>
            <a:r>
              <a:rPr lang="en-GB" sz="2800" dirty="0" smtClean="0">
                <a:latin typeface="Neo Sans Std" pitchFamily="34" charset="0"/>
              </a:rPr>
              <a:t>and social care workforce: meeting our needs now and in the future?</a:t>
            </a:r>
          </a:p>
        </p:txBody>
      </p:sp>
      <p:sp>
        <p:nvSpPr>
          <p:cNvPr id="3075" name="Text Placeholder 9"/>
          <p:cNvSpPr>
            <a:spLocks noGrp="1"/>
          </p:cNvSpPr>
          <p:nvPr>
            <p:ph type="body" sz="quarter" idx="11"/>
          </p:nvPr>
        </p:nvSpPr>
        <p:spPr bwMode="auto">
          <a:xfrm>
            <a:off x="468313" y="4437063"/>
            <a:ext cx="6696075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000" smtClean="0">
                <a:latin typeface="Neo Sans Std" pitchFamily="34" charset="0"/>
              </a:rPr>
              <a:t>The King’s Fund</a:t>
            </a:r>
          </a:p>
          <a:p>
            <a:pPr marL="0" indent="0" eaLnBrk="1" hangingPunct="1"/>
            <a:r>
              <a:rPr lang="en-GB" sz="2000" smtClean="0">
                <a:latin typeface="Neo Sans Std" pitchFamily="34" charset="0"/>
              </a:rPr>
              <a:t>www.kingsfund.org.uk/think</a:t>
            </a:r>
          </a:p>
        </p:txBody>
      </p:sp>
      <p:pic>
        <p:nvPicPr>
          <p:cNvPr id="3076" name="Picture 3" descr="tttd-tkf-logos-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8715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2997200"/>
            <a:ext cx="640715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4000" smtClean="0">
                <a:latin typeface="Neo Sans Std" pitchFamily="34" charset="0"/>
              </a:rPr>
              <a:t>2. Workforce challenges</a:t>
            </a:r>
          </a:p>
        </p:txBody>
      </p:sp>
      <p:pic>
        <p:nvPicPr>
          <p:cNvPr id="12291" name="Picture 2" descr="tttd-tkf-logos-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8715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35488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200" dirty="0" smtClean="0">
                <a:solidFill>
                  <a:schemeClr val="bg1"/>
                </a:solidFill>
                <a:latin typeface="Neo Sans Std" pitchFamily="34" charset="0"/>
              </a:rPr>
              <a:t>The health care workforce is relatively inflexible, with strong demarcation of roles and a working model centred around single episodes of treatment in hospital. However, those placing the greatest demand on services – both now and in the future – are older people with multi-morbidities. </a:t>
            </a:r>
            <a:endParaRPr lang="en-GB" sz="3200" dirty="0">
              <a:solidFill>
                <a:schemeClr val="bg1"/>
              </a:solidFill>
              <a:latin typeface="Neo Sans Std" pitchFamily="34" charset="0"/>
            </a:endParaRPr>
          </a:p>
        </p:txBody>
      </p:sp>
      <p:pic>
        <p:nvPicPr>
          <p:cNvPr id="13315" name="Picture 4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RL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7920038" cy="5591175"/>
          </a:xfrm>
        </p:spPr>
      </p:pic>
      <p:pic>
        <p:nvPicPr>
          <p:cNvPr id="14339" name="Picture 2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>
                <a:latin typeface="Neo Sans Std" pitchFamily="34" charset="0"/>
              </a:rPr>
              <a:t>The need for community-based care is growing, but...</a:t>
            </a:r>
          </a:p>
        </p:txBody>
      </p:sp>
      <p:pic>
        <p:nvPicPr>
          <p:cNvPr id="15363" name="Content Placeholder 3" descr="CP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96975"/>
            <a:ext cx="6604000" cy="4670425"/>
          </a:xfrm>
        </p:spPr>
      </p:pic>
      <p:pic>
        <p:nvPicPr>
          <p:cNvPr id="15364" name="Picture 3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95288" y="1268413"/>
            <a:ext cx="8353425" cy="309721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Neo Sans Std"/>
              </a:rPr>
              <a:t>An increasing number of UK-trained doctors, nurses and allied health professionals choose to move abroad, particularly to Australia, New Zealand and other developed English-speaking countries. The number of doctors seeking to register in the United States is rising, as is temporary migration to Australia.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4508500"/>
            <a:ext cx="5795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Organisation for Economic Co-operation and Development (OECD) 2010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Neo Sans Std" pitchFamily="34" charset="0"/>
              </a:rPr>
              <a:t>Every year since 2005/6, more nurses have left the UK than have arrived from abroad.</a:t>
            </a:r>
          </a:p>
        </p:txBody>
      </p:sp>
      <p:pic>
        <p:nvPicPr>
          <p:cNvPr id="17411" name="Content Placeholder 3" descr="ch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68463"/>
            <a:ext cx="8229600" cy="4389437"/>
          </a:xfrm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1188" y="5805488"/>
            <a:ext cx="2824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Royal College of Nursing 2011</a:t>
            </a:r>
          </a:p>
        </p:txBody>
      </p:sp>
      <p:pic>
        <p:nvPicPr>
          <p:cNvPr id="17413" name="Picture 4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39608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latin typeface="Neo Sans Std"/>
              </a:rPr>
              <a:t>Currently, less than 5% of the </a:t>
            </a:r>
          </a:p>
          <a:p>
            <a:pPr marL="0" indent="0">
              <a:buFontTx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latin typeface="Neo Sans Std"/>
              </a:rPr>
              <a:t>£5 billion national training budget is allocated to continuing professional development for existing staff; the rest is spent mainly on those at the start of their careers.</a:t>
            </a:r>
            <a:endParaRPr lang="en-GB" sz="3600" dirty="0">
              <a:solidFill>
                <a:schemeClr val="bg1"/>
              </a:solidFill>
              <a:latin typeface="Neo Sans Std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68313" y="5084763"/>
            <a:ext cx="1924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Imison et al 2009</a:t>
            </a:r>
          </a:p>
        </p:txBody>
      </p:sp>
      <p:pic>
        <p:nvPicPr>
          <p:cNvPr id="18436" name="Picture 4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r>
              <a:rPr lang="en-GB" sz="2800" dirty="0" smtClean="0">
                <a:latin typeface="Neo Sans Std" pitchFamily="34" charset="0"/>
              </a:rPr>
              <a:t>More of the training budget is spent on doctors than on nurses and allied health care professionals.</a:t>
            </a:r>
            <a:endParaRPr lang="en-GB" dirty="0" smtClean="0">
              <a:latin typeface="Neo Sans Std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352928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68313" y="5589588"/>
            <a:ext cx="7475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Neo Sans Std" pitchFamily="34" charset="0"/>
              </a:rPr>
              <a:t>Source: The King’s Fund (2013) Calculations from national workforce data </a:t>
            </a:r>
            <a:r>
              <a:rPr lang="en-GB" sz="1200" dirty="0" smtClean="0">
                <a:latin typeface="Neo Sans Std" pitchFamily="34" charset="0"/>
              </a:rPr>
              <a:t> (NHS </a:t>
            </a:r>
            <a:r>
              <a:rPr lang="en-GB" sz="1200" dirty="0">
                <a:latin typeface="Neo Sans Std" pitchFamily="34" charset="0"/>
              </a:rPr>
              <a:t>Information Centre </a:t>
            </a:r>
            <a:r>
              <a:rPr lang="en-GB" sz="1200" dirty="0" smtClean="0">
                <a:latin typeface="Neo Sans Std" pitchFamily="34" charset="0"/>
              </a:rPr>
              <a:t>2013</a:t>
            </a:r>
            <a:r>
              <a:rPr lang="en-GB" sz="1200" dirty="0">
                <a:latin typeface="Neo Sans Std" pitchFamily="34" charset="0"/>
              </a:rPr>
              <a:t>)</a:t>
            </a:r>
          </a:p>
          <a:p>
            <a:r>
              <a:rPr lang="en-GB" sz="1200" dirty="0" smtClean="0">
                <a:latin typeface="Neo Sans Std" pitchFamily="34" charset="0"/>
              </a:rPr>
              <a:t>and </a:t>
            </a:r>
            <a:r>
              <a:rPr lang="en-GB" sz="1200" dirty="0">
                <a:latin typeface="Neo Sans Std" pitchFamily="34" charset="0"/>
              </a:rPr>
              <a:t>breakdown of training budget </a:t>
            </a:r>
            <a:r>
              <a:rPr lang="en-GB" sz="1200" dirty="0" smtClean="0">
                <a:latin typeface="Neo Sans Std" pitchFamily="34" charset="0"/>
              </a:rPr>
              <a:t> (Imison </a:t>
            </a:r>
            <a:r>
              <a:rPr lang="en-GB" sz="1200" dirty="0">
                <a:latin typeface="Neo Sans Std" pitchFamily="34" charset="0"/>
              </a:rPr>
              <a:t>et al </a:t>
            </a:r>
            <a:r>
              <a:rPr lang="en-GB" sz="1200" dirty="0" smtClean="0">
                <a:latin typeface="Neo Sans Std" pitchFamily="34" charset="0"/>
              </a:rPr>
              <a:t>2009</a:t>
            </a:r>
            <a:r>
              <a:rPr lang="en-GB" sz="1200" dirty="0">
                <a:latin typeface="Neo Sans Std" pitchFamily="34" charset="0"/>
              </a:rPr>
              <a:t>)</a:t>
            </a:r>
          </a:p>
        </p:txBody>
      </p:sp>
      <p:pic>
        <p:nvPicPr>
          <p:cNvPr id="19461" name="Picture 3" descr="tttd-tkf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3213100"/>
            <a:ext cx="640715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mtClean="0">
                <a:latin typeface="Neo Sans Std" pitchFamily="34" charset="0"/>
              </a:rPr>
              <a:t>3. Prospective workforce gaps</a:t>
            </a:r>
          </a:p>
        </p:txBody>
      </p:sp>
      <p:pic>
        <p:nvPicPr>
          <p:cNvPr id="20483" name="Picture 2" descr="tttd-tkf-logos-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8715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5" descr="CP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7920038" cy="5600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2481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GB" sz="2800" dirty="0" smtClean="0">
                <a:latin typeface="Neo Sans Std" pitchFamily="34" charset="0"/>
              </a:rPr>
              <a:t>This </a:t>
            </a:r>
            <a:r>
              <a:rPr lang="en-GB" sz="2800" dirty="0" err="1" smtClean="0">
                <a:latin typeface="Neo Sans Std" pitchFamily="34" charset="0"/>
              </a:rPr>
              <a:t>slidepack</a:t>
            </a:r>
            <a:r>
              <a:rPr lang="en-GB" sz="2800" dirty="0" smtClean="0">
                <a:latin typeface="Neo Sans Std" pitchFamily="34" charset="0"/>
              </a:rPr>
              <a:t> describes: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 smtClean="0">
                <a:latin typeface="Neo Sans Std" pitchFamily="34" charset="0"/>
              </a:rPr>
              <a:t>The current workforce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 smtClean="0">
                <a:latin typeface="Neo Sans Std" pitchFamily="34" charset="0"/>
              </a:rPr>
              <a:t>Emerging and future workforce gaps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 smtClean="0">
                <a:latin typeface="Neo Sans Std" pitchFamily="34" charset="0"/>
              </a:rPr>
              <a:t>Workforce challenges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 smtClean="0">
                <a:latin typeface="Neo Sans Std" pitchFamily="34" charset="0"/>
              </a:rPr>
              <a:t>Key messages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GB" dirty="0"/>
          </a:p>
        </p:txBody>
      </p:sp>
      <p:pic>
        <p:nvPicPr>
          <p:cNvPr id="4099" name="Picture 2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Neo Sans Std" pitchFamily="34" charset="0"/>
              </a:rPr>
              <a:t>There is an oversupply of consultants in some specialities but an undersupply in others.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268413"/>
            <a:ext cx="6911975" cy="4665662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827088" y="1484313"/>
            <a:ext cx="7416800" cy="295275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16013" y="1989138"/>
            <a:ext cx="6840537" cy="1944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4000" smtClean="0">
                <a:solidFill>
                  <a:schemeClr val="bg1"/>
                </a:solidFill>
                <a:latin typeface="Neo Sans Std" pitchFamily="34" charset="0"/>
              </a:rPr>
              <a:t>By 2021 there could be 16,000 fewer GPs than are needed.</a:t>
            </a:r>
          </a:p>
        </p:txBody>
      </p:sp>
      <p:pic>
        <p:nvPicPr>
          <p:cNvPr id="23556" name="Picture 4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827088" y="4581525"/>
            <a:ext cx="3748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Royal College of General Practitioners 2013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CP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7740650" cy="5472113"/>
          </a:xfrm>
        </p:spPr>
      </p:pic>
      <p:pic>
        <p:nvPicPr>
          <p:cNvPr id="24579" name="Picture 2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CP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7848600" cy="5548313"/>
          </a:xfrm>
        </p:spPr>
      </p:pic>
      <p:pic>
        <p:nvPicPr>
          <p:cNvPr id="25603" name="Picture 2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3213100"/>
            <a:ext cx="640715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3000" smtClean="0">
                <a:latin typeface="Neo Sans Std" pitchFamily="34" charset="0"/>
              </a:rPr>
              <a:t>4. Nature of the work is changing</a:t>
            </a:r>
          </a:p>
        </p:txBody>
      </p:sp>
      <p:pic>
        <p:nvPicPr>
          <p:cNvPr id="26627" name="Picture 2" descr="tttd-tkf-logos-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8715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3557587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latin typeface="Neo Sans Std"/>
              </a:rPr>
              <a:t>The number of people who develop multiple and complex diseases later in life is growing. Lifestyle factors, such as obesity and physical inactivity, are increasing the burden of chronic disease. </a:t>
            </a:r>
            <a:endParaRPr lang="en-GB" sz="3600" dirty="0">
              <a:solidFill>
                <a:schemeClr val="bg1"/>
              </a:solidFill>
              <a:latin typeface="Neo Sans Std"/>
            </a:endParaRPr>
          </a:p>
        </p:txBody>
      </p:sp>
      <p:pic>
        <p:nvPicPr>
          <p:cNvPr id="27651" name="Picture 2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9" descr="RL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04813"/>
            <a:ext cx="7704138" cy="5438775"/>
          </a:xfrm>
        </p:spPr>
      </p:pic>
      <p:pic>
        <p:nvPicPr>
          <p:cNvPr id="28675" name="Picture 2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en-GB" sz="2800" smtClean="0">
                <a:latin typeface="Neo Sans Std" pitchFamily="34" charset="0"/>
              </a:rPr>
              <a:t>New medical and information technologies are changing the type of work done by professionals.</a:t>
            </a:r>
          </a:p>
        </p:txBody>
      </p:sp>
      <p:pic>
        <p:nvPicPr>
          <p:cNvPr id="29699" name="Content Placeholder 3" descr="applications-in-health-care-settings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12875"/>
            <a:ext cx="6048375" cy="4291013"/>
          </a:xfrm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258888" y="566102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Office of Communications 2008</a:t>
            </a:r>
          </a:p>
        </p:txBody>
      </p:sp>
      <p:pic>
        <p:nvPicPr>
          <p:cNvPr id="29701" name="Picture 4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Neo Sans Std" pitchFamily="34" charset="0"/>
              </a:rPr>
              <a:t>Technologies enable a different relationship between the professional and the patient.</a:t>
            </a:r>
          </a:p>
        </p:txBody>
      </p:sp>
      <p:pic>
        <p:nvPicPr>
          <p:cNvPr id="30723" name="Content Placeholder 3" descr="applications-home-care-sett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341438"/>
            <a:ext cx="6316662" cy="4525962"/>
          </a:xfr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331913" y="5805488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Office of Communications 2008</a:t>
            </a:r>
          </a:p>
        </p:txBody>
      </p:sp>
      <p:pic>
        <p:nvPicPr>
          <p:cNvPr id="30725" name="Picture 4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Neo Sans Std" pitchFamily="34" charset="0"/>
              </a:rPr>
              <a:t>We must support self-care to minimise demand and empower patients.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971550" y="1628775"/>
            <a:ext cx="7056438" cy="33131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Neo Sans Std"/>
              </a:rPr>
              <a:t>A </a:t>
            </a:r>
            <a:r>
              <a:rPr lang="en-GB" sz="2800" dirty="0">
                <a:latin typeface="Neo Sans Std"/>
              </a:rPr>
              <a:t>5% increase in </a:t>
            </a:r>
            <a:r>
              <a:rPr lang="en-GB" sz="2800" dirty="0" smtClean="0">
                <a:latin typeface="Neo Sans Std"/>
              </a:rPr>
              <a:t>self-care </a:t>
            </a:r>
            <a:r>
              <a:rPr lang="en-GB" sz="2800" dirty="0">
                <a:latin typeface="Neo Sans Std"/>
              </a:rPr>
              <a:t>could reduce demand for professional care by 25%, while a 10% decrease could increase demand for professional care by </a:t>
            </a:r>
            <a:r>
              <a:rPr lang="en-GB" sz="2800">
                <a:latin typeface="Neo Sans Std"/>
              </a:rPr>
              <a:t>50</a:t>
            </a:r>
            <a:r>
              <a:rPr lang="en-GB" sz="2800" smtClean="0">
                <a:latin typeface="Neo Sans Std"/>
              </a:rPr>
              <a:t>%.</a:t>
            </a:r>
            <a:endParaRPr lang="en-GB" sz="2800" dirty="0">
              <a:latin typeface="Neo Sans Std"/>
            </a:endParaRP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900113" y="5084763"/>
            <a:ext cx="15732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Neo Sans Std" pitchFamily="34" charset="0"/>
              </a:rPr>
              <a:t>Source: Sobel  2003</a:t>
            </a:r>
          </a:p>
        </p:txBody>
      </p:sp>
      <p:pic>
        <p:nvPicPr>
          <p:cNvPr id="31749" name="Picture 4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8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2997200"/>
            <a:ext cx="640715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4000" smtClean="0">
                <a:latin typeface="Neo Sans Std" pitchFamily="34" charset="0"/>
              </a:rPr>
              <a:t>1. Current workforce</a:t>
            </a:r>
          </a:p>
        </p:txBody>
      </p:sp>
      <p:pic>
        <p:nvPicPr>
          <p:cNvPr id="5123" name="Picture 2" descr="tttd-tkf-logos-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8715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11188" y="1196975"/>
            <a:ext cx="7848600" cy="3311525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89825" cy="2333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 smtClean="0">
                <a:solidFill>
                  <a:schemeClr val="bg1"/>
                </a:solidFill>
                <a:latin typeface="Neo Sans Std"/>
              </a:rPr>
              <a:t>Engaged staff are likely to exert more influence over the use of standard processes, teamwork and the degree to which there is a culture of  improvement, all of which are factors influencing patient outcomes. </a:t>
            </a:r>
          </a:p>
          <a:p>
            <a:pPr>
              <a:buFontTx/>
              <a:buNone/>
              <a:defRPr/>
            </a:pPr>
            <a:endParaRPr lang="en-GB" dirty="0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611188" y="4581525"/>
            <a:ext cx="2252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Neo Sans Std" pitchFamily="34" charset="0"/>
              </a:rPr>
              <a:t>Source: The King’s Fund 2012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 sz="2800" smtClean="0">
                <a:latin typeface="Neo Sans Std" pitchFamily="34" charset="0"/>
              </a:rPr>
              <a:t>Key messages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68875"/>
          </a:xfrm>
        </p:spPr>
        <p:txBody>
          <a:bodyPr/>
          <a:lstStyle/>
          <a:p>
            <a:r>
              <a:rPr lang="en-US" sz="1900" b="1" dirty="0" smtClean="0">
                <a:latin typeface="Neo Sans Std" pitchFamily="34" charset="0"/>
              </a:rPr>
              <a:t>Workforce and service design go hand in hand</a:t>
            </a:r>
            <a:r>
              <a:rPr lang="en-US" sz="1900" dirty="0" smtClean="0">
                <a:latin typeface="Neo Sans Std" pitchFamily="34" charset="0"/>
              </a:rPr>
              <a:t>: the workforce must be aligned to the work, not the other way round.</a:t>
            </a:r>
            <a:br>
              <a:rPr lang="en-US" sz="1900" dirty="0" smtClean="0">
                <a:latin typeface="Neo Sans Std" pitchFamily="34" charset="0"/>
              </a:rPr>
            </a:br>
            <a:endParaRPr lang="en-US" sz="1900" dirty="0" smtClean="0">
              <a:latin typeface="Neo Sans Std" pitchFamily="34" charset="0"/>
            </a:endParaRPr>
          </a:p>
          <a:p>
            <a:r>
              <a:rPr lang="en-US" sz="1900" b="1" dirty="0" smtClean="0">
                <a:latin typeface="Neo Sans Std" pitchFamily="34" charset="0"/>
              </a:rPr>
              <a:t>Health and social care is a team game</a:t>
            </a:r>
            <a:r>
              <a:rPr lang="en-US" sz="1900" dirty="0" smtClean="0">
                <a:latin typeface="Neo Sans Std" pitchFamily="34" charset="0"/>
              </a:rPr>
              <a:t>: developing effective teams is just as important as individual excellence.</a:t>
            </a:r>
            <a:br>
              <a:rPr lang="en-US" sz="1900" dirty="0" smtClean="0">
                <a:latin typeface="Neo Sans Std" pitchFamily="34" charset="0"/>
              </a:rPr>
            </a:br>
            <a:endParaRPr lang="en-US" sz="1900" dirty="0" smtClean="0">
              <a:latin typeface="Neo Sans Std" pitchFamily="34" charset="0"/>
            </a:endParaRPr>
          </a:p>
          <a:p>
            <a:r>
              <a:rPr lang="en-US" sz="1900" b="1" dirty="0" smtClean="0">
                <a:latin typeface="Neo Sans Std" pitchFamily="34" charset="0"/>
              </a:rPr>
              <a:t>Reverse the ‘inverse training and investment law’</a:t>
            </a:r>
            <a:r>
              <a:rPr lang="en-US" sz="1900" dirty="0" smtClean="0">
                <a:latin typeface="Neo Sans Std" pitchFamily="34" charset="0"/>
              </a:rPr>
              <a:t>: some funding should be switched from training the most highly qualified professionals to training health care assistants and other unqualified staff.</a:t>
            </a:r>
            <a:br>
              <a:rPr lang="en-US" sz="1900" dirty="0" smtClean="0">
                <a:latin typeface="Neo Sans Std" pitchFamily="34" charset="0"/>
              </a:rPr>
            </a:br>
            <a:endParaRPr lang="en-US" sz="1900" dirty="0" smtClean="0">
              <a:latin typeface="Neo Sans Std" pitchFamily="34" charset="0"/>
            </a:endParaRPr>
          </a:p>
          <a:p>
            <a:r>
              <a:rPr lang="en-US" sz="1900" b="1" dirty="0" smtClean="0">
                <a:latin typeface="Neo Sans Std" pitchFamily="34" charset="0"/>
              </a:rPr>
              <a:t>Most of the future workforce is already working in the NHS</a:t>
            </a:r>
            <a:r>
              <a:rPr lang="en-US" sz="1900" dirty="0" smtClean="0">
                <a:latin typeface="Neo Sans Std" pitchFamily="34" charset="0"/>
              </a:rPr>
              <a:t>: more of the training budget should be spent on continuing professional development of existing staff.</a:t>
            </a:r>
            <a:br>
              <a:rPr lang="en-US" sz="1900" dirty="0" smtClean="0">
                <a:latin typeface="Neo Sans Std" pitchFamily="34" charset="0"/>
              </a:rPr>
            </a:br>
            <a:endParaRPr lang="en-US" sz="1900" dirty="0" smtClean="0">
              <a:latin typeface="Neo Sans Std" pitchFamily="34" charset="0"/>
            </a:endParaRPr>
          </a:p>
          <a:p>
            <a:r>
              <a:rPr lang="en-US" sz="1900" b="1" dirty="0" smtClean="0">
                <a:latin typeface="Neo Sans Std" pitchFamily="34" charset="0"/>
              </a:rPr>
              <a:t>Support nationally, act locally</a:t>
            </a:r>
            <a:r>
              <a:rPr lang="en-US" sz="1900" dirty="0" smtClean="0">
                <a:latin typeface="Neo Sans Std" pitchFamily="34" charset="0"/>
              </a:rPr>
              <a:t>: locally led change supported by a national framework is the best way to redesign the workforce.</a:t>
            </a:r>
            <a:endParaRPr lang="en-GB" sz="1900" dirty="0" smtClean="0">
              <a:latin typeface="Neo Sans Std" pitchFamily="34" charset="0"/>
            </a:endParaRPr>
          </a:p>
        </p:txBody>
      </p:sp>
      <p:pic>
        <p:nvPicPr>
          <p:cNvPr id="33796" name="Picture 3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latin typeface="Neo Sans Std" pitchFamily="34" charset="0"/>
              </a:rPr>
              <a:t>If you would like to know more: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Neo Sans Std" pitchFamily="34" charset="0"/>
              </a:rPr>
              <a:t>Visit </a:t>
            </a:r>
            <a:r>
              <a:rPr lang="en-GB" smtClean="0">
                <a:solidFill>
                  <a:srgbClr val="7030A0"/>
                </a:solidFill>
                <a:latin typeface="Neo Sans Std" pitchFamily="34" charset="0"/>
                <a:hlinkClick r:id="rId2"/>
              </a:rPr>
              <a:t>www.kingsfund.org.uk/think</a:t>
            </a:r>
            <a:r>
              <a:rPr lang="en-GB" smtClean="0">
                <a:solidFill>
                  <a:srgbClr val="7030A0"/>
                </a:solidFill>
                <a:latin typeface="Neo Sans Std" pitchFamily="34" charset="0"/>
              </a:rPr>
              <a:t> </a:t>
            </a:r>
            <a:r>
              <a:rPr lang="en-GB" smtClean="0">
                <a:latin typeface="Neo Sans Std" pitchFamily="34" charset="0"/>
              </a:rPr>
              <a:t>for guest blogs, videos and supporting data on trends.</a:t>
            </a:r>
          </a:p>
          <a:p>
            <a:pPr eaLnBrk="1" hangingPunct="1">
              <a:buFontTx/>
              <a:buNone/>
            </a:pPr>
            <a:endParaRPr lang="en-GB" smtClean="0">
              <a:latin typeface="Neo Sans Std" pitchFamily="34" charset="0"/>
            </a:endParaRPr>
          </a:p>
        </p:txBody>
      </p:sp>
      <p:pic>
        <p:nvPicPr>
          <p:cNvPr id="34820" name="Picture 3" descr="twitter-logo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924175"/>
            <a:ext cx="6619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facebooklogo_square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743325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LinkedIn-Logo-b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2263" y="45624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2843213" y="2924175"/>
            <a:ext cx="424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Neo Sans Std" pitchFamily="34" charset="0"/>
              </a:rPr>
              <a:t>Follow us </a:t>
            </a:r>
            <a:r>
              <a:rPr lang="en-GB" b="1">
                <a:solidFill>
                  <a:srgbClr val="000000"/>
                </a:solidFill>
                <a:latin typeface="Neo Sans Std" pitchFamily="34" charset="0"/>
              </a:rPr>
              <a:t>@thekingsfund </a:t>
            </a:r>
            <a:r>
              <a:rPr lang="en-GB">
                <a:solidFill>
                  <a:srgbClr val="000000"/>
                </a:solidFill>
                <a:latin typeface="Neo Sans Std" pitchFamily="34" charset="0"/>
              </a:rPr>
              <a:t>or join the debate </a:t>
            </a:r>
            <a:r>
              <a:rPr lang="en-GB" b="1">
                <a:solidFill>
                  <a:srgbClr val="000000"/>
                </a:solidFill>
                <a:latin typeface="Neo Sans Std" pitchFamily="34" charset="0"/>
              </a:rPr>
              <a:t>#kfthink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2843213" y="3890963"/>
            <a:ext cx="4249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Neo Sans Std" pitchFamily="34" charset="0"/>
              </a:rPr>
              <a:t>Like us on Facebook</a:t>
            </a:r>
            <a:endParaRPr lang="en-GB" b="1">
              <a:solidFill>
                <a:srgbClr val="000000"/>
              </a:solidFill>
              <a:latin typeface="Neo Sans Std" pitchFamily="34" charset="0"/>
            </a:endParaRPr>
          </a:p>
        </p:txBody>
      </p: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2843213" y="4581525"/>
            <a:ext cx="424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Neo Sans Std" pitchFamily="34" charset="0"/>
              </a:rPr>
              <a:t>Follow us on</a:t>
            </a:r>
            <a:r>
              <a:rPr lang="en-GB" b="1">
                <a:solidFill>
                  <a:srgbClr val="000000"/>
                </a:solidFill>
                <a:latin typeface="Neo Sans Std" pitchFamily="34" charset="0"/>
              </a:rPr>
              <a:t> LinkedIn</a:t>
            </a:r>
          </a:p>
        </p:txBody>
      </p:sp>
      <p:pic>
        <p:nvPicPr>
          <p:cNvPr id="34826" name="Picture 9" descr="tttd-tkf-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P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7842250" cy="5545138"/>
          </a:xfrm>
        </p:spPr>
      </p:pic>
      <p:pic>
        <p:nvPicPr>
          <p:cNvPr id="6147" name="Picture 2" descr="tttd-tkf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3-volunte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7473507" cy="4525963"/>
          </a:xfrm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Neo Sans Std" pitchFamily="34" charset="0"/>
              </a:rPr>
              <a:t>The health and social care workforce comprises...</a:t>
            </a:r>
            <a:endParaRPr lang="en-GB" sz="2800" dirty="0">
              <a:latin typeface="Neo Sans St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68313" y="1268413"/>
            <a:ext cx="7848600" cy="309721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en-GB" sz="3600" kern="0" dirty="0">
              <a:solidFill>
                <a:srgbClr val="FFFFFF"/>
              </a:solidFill>
              <a:latin typeface="Neo Sans Std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3600" kern="0" dirty="0">
                <a:solidFill>
                  <a:srgbClr val="FFFFFF"/>
                </a:solidFill>
                <a:latin typeface="Neo Sans Std"/>
              </a:rPr>
              <a:t>The workforce accounts for around 70% of expenditure for the average health and social care provider.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3600" kern="0" dirty="0">
              <a:solidFill>
                <a:srgbClr val="FFFFFF"/>
              </a:solidFill>
              <a:latin typeface="Neo Sans Std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95288" y="4508500"/>
            <a:ext cx="3767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House of Commons Health Committee 2007</a:t>
            </a:r>
          </a:p>
        </p:txBody>
      </p:sp>
      <p:pic>
        <p:nvPicPr>
          <p:cNvPr id="8196" name="Picture 6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800" dirty="0" smtClean="0">
              <a:latin typeface="Neo Sans Std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68313" y="1773238"/>
            <a:ext cx="7848600" cy="251936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900113" y="2205038"/>
            <a:ext cx="6767512" cy="2663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3200" dirty="0" smtClean="0">
                <a:solidFill>
                  <a:schemeClr val="bg1"/>
                </a:solidFill>
                <a:latin typeface="Neo Sans Std" pitchFamily="34" charset="0"/>
              </a:rPr>
              <a:t>Approximately 42% of the social care workforce hold no formal care-related qualifications.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68313" y="5013325"/>
            <a:ext cx="3368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Centre for Workforce Intelligence 2011</a:t>
            </a:r>
          </a:p>
        </p:txBody>
      </p:sp>
      <p:pic>
        <p:nvPicPr>
          <p:cNvPr id="9222" name="Picture 5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3850" y="1844675"/>
            <a:ext cx="8496300" cy="1800225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1943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800" dirty="0" smtClean="0">
                <a:solidFill>
                  <a:schemeClr val="bg1"/>
                </a:solidFill>
                <a:latin typeface="Neo Sans Std" pitchFamily="34" charset="0"/>
              </a:rPr>
              <a:t>In 2011, 43% of all doctors in England were female – this may increase the demand for flexible, part-time and salaried posts in future.</a:t>
            </a:r>
          </a:p>
        </p:txBody>
      </p:sp>
      <p:pic>
        <p:nvPicPr>
          <p:cNvPr id="10244" name="Picture 3" descr="tttd-tkf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4848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23850" y="3860800"/>
            <a:ext cx="279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General Medical Council 2012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sz="2800" smtClean="0">
                <a:latin typeface="Neo Sans Std" pitchFamily="34" charset="0"/>
              </a:rPr>
              <a:t>Women still lag behind in senior leadership roles.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 smtClean="0">
                <a:solidFill>
                  <a:schemeClr val="bg1"/>
                </a:solidFill>
                <a:latin typeface="Neo Sans Std"/>
              </a:rPr>
              <a:t>Although women make up three quarters of the NHS workforce, they still remain under-represented in senior leadership roles. For example, only 37 per cent of foundation trust directors are women, and a minority of them are in chair or chief executive roles. Similar disparities are found in medical leadership across primary and secondary care.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68313" y="5661025"/>
            <a:ext cx="26812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Neo Sans Std" pitchFamily="34" charset="0"/>
              </a:rPr>
              <a:t>Source: Health Service Journal 2013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1196752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rporate-draft">
  <a:themeElements>
    <a:clrScheme name="Kings-Fund-re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A1C1A"/>
      </a:accent1>
      <a:accent2>
        <a:srgbClr val="D06900"/>
      </a:accent2>
      <a:accent3>
        <a:srgbClr val="E5AD3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F 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803</Words>
  <Application>Microsoft Office PowerPoint</Application>
  <PresentationFormat>On-screen Show (4:3)</PresentationFormat>
  <Paragraphs>78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corporate-draft</vt:lpstr>
      <vt:lpstr>KF Master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Women still lag behind in senior leadership roles.</vt:lpstr>
      <vt:lpstr>Slide 10</vt:lpstr>
      <vt:lpstr>Slide 11</vt:lpstr>
      <vt:lpstr>Slide 12</vt:lpstr>
      <vt:lpstr>The need for community-based care is growing, but...</vt:lpstr>
      <vt:lpstr>Slide 14</vt:lpstr>
      <vt:lpstr>Every year since 2005/6, more nurses have left the UK than have arrived from abroad.</vt:lpstr>
      <vt:lpstr>Slide 16</vt:lpstr>
      <vt:lpstr>More of the training budget is spent on doctors than on nurses and allied health care professionals.</vt:lpstr>
      <vt:lpstr>Slide 18</vt:lpstr>
      <vt:lpstr>Slide 19</vt:lpstr>
      <vt:lpstr>There is an oversupply of consultants in some specialities but an undersupply in others.</vt:lpstr>
      <vt:lpstr>Slide 21</vt:lpstr>
      <vt:lpstr>Slide 22</vt:lpstr>
      <vt:lpstr>Slide 23</vt:lpstr>
      <vt:lpstr>Slide 24</vt:lpstr>
      <vt:lpstr>Slide 25</vt:lpstr>
      <vt:lpstr>Slide 26</vt:lpstr>
      <vt:lpstr>New medical and information technologies are changing the type of work done by professionals.</vt:lpstr>
      <vt:lpstr>Technologies enable a different relationship between the professional and the patient.</vt:lpstr>
      <vt:lpstr>We must support self-care to minimise demand and empower patients.</vt:lpstr>
      <vt:lpstr>Slide 30</vt:lpstr>
      <vt:lpstr>Key messages</vt:lpstr>
      <vt:lpstr>If you would like to know more:</vt:lpstr>
    </vt:vector>
  </TitlesOfParts>
  <Company>The King's Fund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Galea</dc:creator>
  <cp:lastModifiedBy>JThorley</cp:lastModifiedBy>
  <cp:revision>134</cp:revision>
  <dcterms:created xsi:type="dcterms:W3CDTF">2013-07-17T13:29:43Z</dcterms:created>
  <dcterms:modified xsi:type="dcterms:W3CDTF">2013-07-25T16:07:47Z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